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bookmarkIdSeed="3">
  <p:sldMasterIdLst>
    <p:sldMasterId id="2147483648" r:id="rId1"/>
  </p:sldMasterIdLst>
  <p:notesMasterIdLst>
    <p:notesMasterId r:id="rId49"/>
  </p:notesMasterIdLst>
  <p:handoutMasterIdLst>
    <p:handoutMasterId r:id="rId50"/>
  </p:handoutMasterIdLst>
  <p:sldIdLst>
    <p:sldId id="256" r:id="rId2"/>
    <p:sldId id="328" r:id="rId3"/>
    <p:sldId id="269" r:id="rId4"/>
    <p:sldId id="275" r:id="rId5"/>
    <p:sldId id="276" r:id="rId6"/>
    <p:sldId id="278" r:id="rId7"/>
    <p:sldId id="279" r:id="rId8"/>
    <p:sldId id="280" r:id="rId9"/>
    <p:sldId id="281" r:id="rId10"/>
    <p:sldId id="299" r:id="rId11"/>
    <p:sldId id="284" r:id="rId12"/>
    <p:sldId id="285" r:id="rId13"/>
    <p:sldId id="286" r:id="rId14"/>
    <p:sldId id="289" r:id="rId15"/>
    <p:sldId id="288" r:id="rId16"/>
    <p:sldId id="290" r:id="rId17"/>
    <p:sldId id="291" r:id="rId18"/>
    <p:sldId id="292" r:id="rId19"/>
    <p:sldId id="293" r:id="rId20"/>
    <p:sldId id="300" r:id="rId21"/>
    <p:sldId id="325" r:id="rId22"/>
    <p:sldId id="326" r:id="rId23"/>
    <p:sldId id="294" r:id="rId24"/>
    <p:sldId id="295" r:id="rId25"/>
    <p:sldId id="296" r:id="rId26"/>
    <p:sldId id="297" r:id="rId27"/>
    <p:sldId id="301" r:id="rId28"/>
    <p:sldId id="306" r:id="rId29"/>
    <p:sldId id="302" r:id="rId30"/>
    <p:sldId id="303" r:id="rId31"/>
    <p:sldId id="304" r:id="rId32"/>
    <p:sldId id="305" r:id="rId33"/>
    <p:sldId id="307" r:id="rId34"/>
    <p:sldId id="308" r:id="rId35"/>
    <p:sldId id="309" r:id="rId36"/>
    <p:sldId id="310" r:id="rId37"/>
    <p:sldId id="311" r:id="rId38"/>
    <p:sldId id="312" r:id="rId39"/>
    <p:sldId id="313" r:id="rId40"/>
    <p:sldId id="316" r:id="rId41"/>
    <p:sldId id="318" r:id="rId42"/>
    <p:sldId id="319" r:id="rId43"/>
    <p:sldId id="320" r:id="rId44"/>
    <p:sldId id="321" r:id="rId45"/>
    <p:sldId id="322" r:id="rId46"/>
    <p:sldId id="327" r:id="rId47"/>
    <p:sldId id="26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9EEF"/>
    <a:srgbClr val="2D63A3"/>
    <a:srgbClr val="E7F7FF"/>
    <a:srgbClr val="FFFFFF"/>
    <a:srgbClr val="FEF3C8"/>
    <a:srgbClr val="FDEBA3"/>
    <a:srgbClr val="C0E8FD"/>
    <a:srgbClr val="E6E6E6"/>
    <a:srgbClr val="1C97EE"/>
    <a:srgbClr val="0283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111" autoAdjust="0"/>
  </p:normalViewPr>
  <p:slideViewPr>
    <p:cSldViewPr snapToGrid="0">
      <p:cViewPr varScale="1">
        <p:scale>
          <a:sx n="89" d="100"/>
          <a:sy n="89" d="100"/>
        </p:scale>
        <p:origin x="466" y="86"/>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59" d="100"/>
          <a:sy n="59" d="100"/>
        </p:scale>
        <p:origin x="1498"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EE58CD5-680A-4326-B06F-0F03F1800585}" type="doc">
      <dgm:prSet loTypeId="urn:microsoft.com/office/officeart/2005/8/layout/list1#1" loCatId="list" qsTypeId="urn:microsoft.com/office/officeart/2005/8/quickstyle/3d1#1" qsCatId="3D" csTypeId="urn:microsoft.com/office/officeart/2005/8/colors/accent1_2#1" csCatId="accent1" phldr="1"/>
      <dgm:spPr/>
      <dgm:t>
        <a:bodyPr/>
        <a:lstStyle/>
        <a:p>
          <a:endParaRPr lang="zh-CN" altLang="en-US"/>
        </a:p>
      </dgm:t>
    </dgm:pt>
    <dgm:pt modelId="{3C301BCE-9390-49E1-96E4-DEA15F651100}">
      <dgm:prSet phldrT="[文本]"/>
      <dgm:spPr/>
      <dgm:t>
        <a:bodyPr/>
        <a:lstStyle/>
        <a:p>
          <a:r>
            <a:rPr lang="en-US" altLang="zh-CN" dirty="0" smtClean="0"/>
            <a:t>1982</a:t>
          </a:r>
          <a:r>
            <a:rPr lang="zh-CN" altLang="en-US" dirty="0" smtClean="0"/>
            <a:t>年</a:t>
          </a:r>
          <a:r>
            <a:rPr lang="en-US" altLang="zh-CN" dirty="0" smtClean="0"/>
            <a:t>《</a:t>
          </a:r>
          <a:r>
            <a:rPr lang="zh-CN" altLang="en-US" dirty="0" smtClean="0"/>
            <a:t>中华人民共和国宪法</a:t>
          </a:r>
          <a:r>
            <a:rPr lang="en-US" altLang="zh-CN" dirty="0" smtClean="0"/>
            <a:t>》</a:t>
          </a:r>
          <a:endParaRPr lang="zh-CN" altLang="en-US" dirty="0"/>
        </a:p>
      </dgm:t>
    </dgm:pt>
    <dgm:pt modelId="{FF207A06-643D-4C60-840C-5567637B7B8B}" type="parTrans" cxnId="{6C1B39B0-FFE0-4762-9501-F82E37FB7C7A}">
      <dgm:prSet/>
      <dgm:spPr/>
      <dgm:t>
        <a:bodyPr/>
        <a:lstStyle/>
        <a:p>
          <a:endParaRPr lang="zh-CN" altLang="en-US"/>
        </a:p>
      </dgm:t>
    </dgm:pt>
    <dgm:pt modelId="{6BD27983-51C4-42E4-BA01-39F46F5007FA}" type="sibTrans" cxnId="{6C1B39B0-FFE0-4762-9501-F82E37FB7C7A}">
      <dgm:prSet/>
      <dgm:spPr/>
      <dgm:t>
        <a:bodyPr/>
        <a:lstStyle/>
        <a:p>
          <a:endParaRPr lang="zh-CN" altLang="en-US"/>
        </a:p>
      </dgm:t>
    </dgm:pt>
    <dgm:pt modelId="{340BCCFD-B245-4991-B55F-C382027B1C63}">
      <dgm:prSet phldrT="[文本]"/>
      <dgm:spPr/>
      <dgm:t>
        <a:bodyPr/>
        <a:lstStyle/>
        <a:p>
          <a:r>
            <a:rPr lang="zh-CN" altLang="en-US" b="1" dirty="0" smtClean="0"/>
            <a:t>第二十条明确提出“普及科学和技术知识”。</a:t>
          </a:r>
          <a:endParaRPr lang="zh-CN" altLang="en-US" b="1" dirty="0"/>
        </a:p>
      </dgm:t>
    </dgm:pt>
    <dgm:pt modelId="{895A3CEC-7AF9-4D20-A54F-BD26438212EC}" type="parTrans" cxnId="{1DC4DFFB-B4A9-43F2-A998-A56823160C5D}">
      <dgm:prSet/>
      <dgm:spPr/>
      <dgm:t>
        <a:bodyPr/>
        <a:lstStyle/>
        <a:p>
          <a:endParaRPr lang="zh-CN" altLang="en-US"/>
        </a:p>
      </dgm:t>
    </dgm:pt>
    <dgm:pt modelId="{2CE61ADA-F02D-483C-8916-DA92F0E7EBFB}" type="sibTrans" cxnId="{1DC4DFFB-B4A9-43F2-A998-A56823160C5D}">
      <dgm:prSet/>
      <dgm:spPr/>
      <dgm:t>
        <a:bodyPr/>
        <a:lstStyle/>
        <a:p>
          <a:endParaRPr lang="zh-CN" altLang="en-US"/>
        </a:p>
      </dgm:t>
    </dgm:pt>
    <dgm:pt modelId="{3F3D49F2-45C1-4225-AEC0-52E12FD64E21}">
      <dgm:prSet phldrT="[文本]"/>
      <dgm:spPr/>
      <dgm:t>
        <a:bodyPr/>
        <a:lstStyle/>
        <a:p>
          <a:r>
            <a:rPr lang="zh-CN" altLang="en-US" dirty="0" smtClean="0"/>
            <a:t>是其他法律法规、政策措施制定的根本依据</a:t>
          </a:r>
          <a:endParaRPr lang="zh-CN" altLang="en-US" dirty="0"/>
        </a:p>
      </dgm:t>
    </dgm:pt>
    <dgm:pt modelId="{1EF993BC-68D2-4896-A1BE-16A2EA6C1AAC}" type="parTrans" cxnId="{F4B8BBBE-1A97-4AC6-90B9-01A3584FAC1A}">
      <dgm:prSet/>
      <dgm:spPr/>
      <dgm:t>
        <a:bodyPr/>
        <a:lstStyle/>
        <a:p>
          <a:endParaRPr lang="zh-CN" altLang="en-US"/>
        </a:p>
      </dgm:t>
    </dgm:pt>
    <dgm:pt modelId="{938DD433-39E3-46EA-81FE-A0CCA087AAEE}" type="sibTrans" cxnId="{F4B8BBBE-1A97-4AC6-90B9-01A3584FAC1A}">
      <dgm:prSet/>
      <dgm:spPr/>
      <dgm:t>
        <a:bodyPr/>
        <a:lstStyle/>
        <a:p>
          <a:endParaRPr lang="zh-CN" altLang="en-US"/>
        </a:p>
      </dgm:t>
    </dgm:pt>
    <dgm:pt modelId="{A7E16188-1C49-412D-B8C3-FDC5430B1D5B}">
      <dgm:prSet phldrT="[文本]"/>
      <dgm:spPr/>
      <dgm:t>
        <a:bodyPr/>
        <a:lstStyle/>
        <a:p>
          <a:r>
            <a:rPr lang="en-US" altLang="zh-CN" b="0" i="0" u="none" dirty="0" smtClean="0"/>
            <a:t>1993</a:t>
          </a:r>
          <a:r>
            <a:rPr lang="zh-CN" altLang="en-US" b="0" i="0" u="none" dirty="0" smtClean="0"/>
            <a:t>年</a:t>
          </a:r>
          <a:r>
            <a:rPr lang="en-US" altLang="zh-CN" b="0" i="0" u="none" dirty="0" smtClean="0"/>
            <a:t>《</a:t>
          </a:r>
          <a:r>
            <a:rPr lang="zh-CN" altLang="en-US" b="0" i="0" u="none" dirty="0" smtClean="0"/>
            <a:t>中华人民共和国科学技术进步法</a:t>
          </a:r>
          <a:r>
            <a:rPr lang="en-US" altLang="zh-CN" b="0" i="0" u="none" dirty="0" smtClean="0"/>
            <a:t>》</a:t>
          </a:r>
          <a:endParaRPr lang="zh-CN" altLang="en-US" dirty="0"/>
        </a:p>
      </dgm:t>
    </dgm:pt>
    <dgm:pt modelId="{E835B53A-3E2C-477E-BF12-A01BBC13A688}" type="parTrans" cxnId="{3958F157-3A30-4AF1-AB11-96723BFFB5A0}">
      <dgm:prSet/>
      <dgm:spPr/>
      <dgm:t>
        <a:bodyPr/>
        <a:lstStyle/>
        <a:p>
          <a:endParaRPr lang="zh-CN" altLang="en-US"/>
        </a:p>
      </dgm:t>
    </dgm:pt>
    <dgm:pt modelId="{EDE25825-326A-49FB-8A46-8790C6A12E2E}" type="sibTrans" cxnId="{3958F157-3A30-4AF1-AB11-96723BFFB5A0}">
      <dgm:prSet/>
      <dgm:spPr/>
      <dgm:t>
        <a:bodyPr/>
        <a:lstStyle/>
        <a:p>
          <a:endParaRPr lang="zh-CN" altLang="en-US"/>
        </a:p>
      </dgm:t>
    </dgm:pt>
    <dgm:pt modelId="{4A5B8870-5E17-4D4E-97BF-C3CB297CBA2B}">
      <dgm:prSet phldrT="[文本]"/>
      <dgm:spPr/>
      <dgm:t>
        <a:bodyPr/>
        <a:lstStyle/>
        <a:p>
          <a:r>
            <a:rPr lang="zh-CN" altLang="en-US" b="1" i="0" u="none" dirty="0" smtClean="0"/>
            <a:t>第五条：国家普及科学技术知识，提高全体公民的科学文化水平。</a:t>
          </a:r>
          <a:endParaRPr lang="zh-CN" altLang="en-US" b="1" dirty="0"/>
        </a:p>
      </dgm:t>
    </dgm:pt>
    <dgm:pt modelId="{67AF33F3-9CF9-400E-A239-0D70BA78BA53}" type="parTrans" cxnId="{45DF9B16-1373-4D65-AE9B-6FD2D08BE7F4}">
      <dgm:prSet/>
      <dgm:spPr/>
      <dgm:t>
        <a:bodyPr/>
        <a:lstStyle/>
        <a:p>
          <a:endParaRPr lang="zh-CN" altLang="en-US"/>
        </a:p>
      </dgm:t>
    </dgm:pt>
    <dgm:pt modelId="{15E08CC4-ADF5-469A-967D-C6E07F3D47FC}" type="sibTrans" cxnId="{45DF9B16-1373-4D65-AE9B-6FD2D08BE7F4}">
      <dgm:prSet/>
      <dgm:spPr/>
      <dgm:t>
        <a:bodyPr/>
        <a:lstStyle/>
        <a:p>
          <a:endParaRPr lang="zh-CN" altLang="en-US"/>
        </a:p>
      </dgm:t>
    </dgm:pt>
    <dgm:pt modelId="{6019F4A3-1E06-42DB-BF75-E19BF5D41B7A}">
      <dgm:prSet phldrT="[文本]"/>
      <dgm:spPr/>
      <dgm:t>
        <a:bodyPr/>
        <a:lstStyle/>
        <a:p>
          <a:r>
            <a:rPr lang="zh-CN" altLang="en-US" b="0" i="0" u="none" dirty="0" smtClean="0"/>
            <a:t>明确了科普在科技进步中的重要地位。</a:t>
          </a:r>
          <a:endParaRPr lang="zh-CN" altLang="en-US" dirty="0"/>
        </a:p>
      </dgm:t>
    </dgm:pt>
    <dgm:pt modelId="{82218DDD-85BA-467F-B424-AA093316B9F8}" type="parTrans" cxnId="{209EBC73-9D8C-4D3B-90E9-81D32513A726}">
      <dgm:prSet/>
      <dgm:spPr/>
      <dgm:t>
        <a:bodyPr/>
        <a:lstStyle/>
        <a:p>
          <a:endParaRPr lang="zh-CN" altLang="en-US"/>
        </a:p>
      </dgm:t>
    </dgm:pt>
    <dgm:pt modelId="{D1A051D9-3BF4-4CFB-B1D3-3DCB01FCDE98}" type="sibTrans" cxnId="{209EBC73-9D8C-4D3B-90E9-81D32513A726}">
      <dgm:prSet/>
      <dgm:spPr/>
      <dgm:t>
        <a:bodyPr/>
        <a:lstStyle/>
        <a:p>
          <a:endParaRPr lang="zh-CN" altLang="en-US"/>
        </a:p>
      </dgm:t>
    </dgm:pt>
    <dgm:pt modelId="{3E851A36-BA0D-408E-817C-529C51CA88E0}">
      <dgm:prSet phldrT="[文本]"/>
      <dgm:spPr/>
      <dgm:t>
        <a:bodyPr/>
        <a:lstStyle/>
        <a:p>
          <a:r>
            <a:rPr lang="en-US" altLang="zh-CN" dirty="0" smtClean="0"/>
            <a:t>2002</a:t>
          </a:r>
          <a:r>
            <a:rPr lang="zh-CN" altLang="en-US" dirty="0" smtClean="0"/>
            <a:t>年</a:t>
          </a:r>
          <a:r>
            <a:rPr lang="en-US" altLang="zh-CN" dirty="0" smtClean="0"/>
            <a:t>《</a:t>
          </a:r>
          <a:r>
            <a:rPr lang="zh-CN" altLang="en-US" dirty="0" smtClean="0"/>
            <a:t>科学技术普及法</a:t>
          </a:r>
          <a:r>
            <a:rPr lang="en-US" altLang="zh-CN" dirty="0" smtClean="0"/>
            <a:t>》</a:t>
          </a:r>
          <a:endParaRPr lang="zh-CN" altLang="en-US" dirty="0"/>
        </a:p>
      </dgm:t>
    </dgm:pt>
    <dgm:pt modelId="{28B93D8D-8DA7-4347-8C93-4237C54BFF96}" type="parTrans" cxnId="{AFF6AFEA-8492-496C-8FA8-B15B373BEA1E}">
      <dgm:prSet/>
      <dgm:spPr/>
      <dgm:t>
        <a:bodyPr/>
        <a:lstStyle/>
        <a:p>
          <a:endParaRPr lang="zh-CN" altLang="en-US"/>
        </a:p>
      </dgm:t>
    </dgm:pt>
    <dgm:pt modelId="{D233E03D-F66F-40B3-94D9-502E0C9BA9CF}" type="sibTrans" cxnId="{AFF6AFEA-8492-496C-8FA8-B15B373BEA1E}">
      <dgm:prSet/>
      <dgm:spPr/>
      <dgm:t>
        <a:bodyPr/>
        <a:lstStyle/>
        <a:p>
          <a:endParaRPr lang="zh-CN" altLang="en-US"/>
        </a:p>
      </dgm:t>
    </dgm:pt>
    <dgm:pt modelId="{4FDCF6DC-6C9D-4225-A8CE-FB822D94A9CE}">
      <dgm:prSet phldrT="[文本]"/>
      <dgm:spPr/>
      <dgm:t>
        <a:bodyPr/>
        <a:lstStyle/>
        <a:p>
          <a:r>
            <a:rPr lang="zh-CN" altLang="en-US" b="1" dirty="0" smtClean="0"/>
            <a:t>当今世界唯一一部</a:t>
          </a:r>
          <a:r>
            <a:rPr lang="zh-CN" altLang="en-US" b="1" dirty="0" smtClean="0">
              <a:solidFill>
                <a:schemeClr val="accent3"/>
              </a:solidFill>
            </a:rPr>
            <a:t>专门以提高公民科学素质为目的</a:t>
          </a:r>
          <a:r>
            <a:rPr lang="zh-CN" altLang="en-US" b="1" dirty="0" smtClean="0"/>
            <a:t>的法律</a:t>
          </a:r>
          <a:endParaRPr lang="zh-CN" altLang="en-US" b="1" dirty="0"/>
        </a:p>
      </dgm:t>
    </dgm:pt>
    <dgm:pt modelId="{036ABC91-C37C-4B06-95C2-484EF43D4FA3}" type="parTrans" cxnId="{DEE11537-66CD-4EDA-98CD-1C711AE0D9B8}">
      <dgm:prSet/>
      <dgm:spPr/>
      <dgm:t>
        <a:bodyPr/>
        <a:lstStyle/>
        <a:p>
          <a:endParaRPr lang="zh-CN" altLang="en-US"/>
        </a:p>
      </dgm:t>
    </dgm:pt>
    <dgm:pt modelId="{4648727B-71DB-463C-B342-DA1895504A0A}" type="sibTrans" cxnId="{DEE11537-66CD-4EDA-98CD-1C711AE0D9B8}">
      <dgm:prSet/>
      <dgm:spPr/>
      <dgm:t>
        <a:bodyPr/>
        <a:lstStyle/>
        <a:p>
          <a:endParaRPr lang="zh-CN" altLang="en-US"/>
        </a:p>
      </dgm:t>
    </dgm:pt>
    <dgm:pt modelId="{9EFE6FAE-0194-46D5-83AE-B0DD8E6609C4}">
      <dgm:prSet phldrT="[文本]"/>
      <dgm:spPr/>
      <dgm:t>
        <a:bodyPr/>
        <a:lstStyle/>
        <a:p>
          <a:r>
            <a:rPr lang="zh-CN" altLang="en-US" b="0" i="0" u="none" dirty="0" smtClean="0"/>
            <a:t>首次以法律的形式对我国科普的</a:t>
          </a:r>
          <a:r>
            <a:rPr lang="zh-CN" altLang="en-US" b="0" i="0" u="none" dirty="0" smtClean="0">
              <a:solidFill>
                <a:schemeClr val="accent3"/>
              </a:solidFill>
            </a:rPr>
            <a:t>组织管理、社会责任、保障措施、法律责任</a:t>
          </a:r>
          <a:r>
            <a:rPr lang="zh-CN" altLang="en-US" b="0" i="0" u="none" dirty="0" smtClean="0"/>
            <a:t>等做出规定</a:t>
          </a:r>
          <a:endParaRPr lang="zh-CN" altLang="en-US" dirty="0"/>
        </a:p>
      </dgm:t>
    </dgm:pt>
    <dgm:pt modelId="{5F65C2B3-46CE-40F5-887B-9B892D954E0D}" type="parTrans" cxnId="{E48E46A6-FFDC-4CE5-85E0-AFCF7F02B898}">
      <dgm:prSet/>
      <dgm:spPr/>
      <dgm:t>
        <a:bodyPr/>
        <a:lstStyle/>
        <a:p>
          <a:endParaRPr lang="zh-CN" altLang="en-US"/>
        </a:p>
      </dgm:t>
    </dgm:pt>
    <dgm:pt modelId="{A338FDB2-A79A-4AAC-B6E3-E01FA2A6AB91}" type="sibTrans" cxnId="{E48E46A6-FFDC-4CE5-85E0-AFCF7F02B898}">
      <dgm:prSet/>
      <dgm:spPr/>
      <dgm:t>
        <a:bodyPr/>
        <a:lstStyle/>
        <a:p>
          <a:endParaRPr lang="zh-CN" altLang="en-US"/>
        </a:p>
      </dgm:t>
    </dgm:pt>
    <dgm:pt modelId="{FE34E836-1923-46CF-97A0-1CD9335CCC56}" type="pres">
      <dgm:prSet presAssocID="{3EE58CD5-680A-4326-B06F-0F03F1800585}" presName="linear" presStyleCnt="0">
        <dgm:presLayoutVars>
          <dgm:dir/>
          <dgm:animLvl val="lvl"/>
          <dgm:resizeHandles val="exact"/>
        </dgm:presLayoutVars>
      </dgm:prSet>
      <dgm:spPr/>
      <dgm:t>
        <a:bodyPr/>
        <a:lstStyle/>
        <a:p>
          <a:endParaRPr lang="zh-CN" altLang="en-US"/>
        </a:p>
      </dgm:t>
    </dgm:pt>
    <dgm:pt modelId="{2E840842-F7A3-4B3E-84C7-427C7504F8A9}" type="pres">
      <dgm:prSet presAssocID="{3C301BCE-9390-49E1-96E4-DEA15F651100}" presName="parentLin" presStyleCnt="0"/>
      <dgm:spPr/>
    </dgm:pt>
    <dgm:pt modelId="{63DB7AA4-21C5-428F-BAA9-16B6EABA6375}" type="pres">
      <dgm:prSet presAssocID="{3C301BCE-9390-49E1-96E4-DEA15F651100}" presName="parentLeftMargin" presStyleLbl="node1" presStyleIdx="0" presStyleCnt="3"/>
      <dgm:spPr/>
      <dgm:t>
        <a:bodyPr/>
        <a:lstStyle/>
        <a:p>
          <a:endParaRPr lang="zh-CN" altLang="en-US"/>
        </a:p>
      </dgm:t>
    </dgm:pt>
    <dgm:pt modelId="{3B56B863-0B49-47C1-9983-36B032E5D332}" type="pres">
      <dgm:prSet presAssocID="{3C301BCE-9390-49E1-96E4-DEA15F651100}" presName="parentText" presStyleLbl="node1" presStyleIdx="0" presStyleCnt="3">
        <dgm:presLayoutVars>
          <dgm:chMax val="0"/>
          <dgm:bulletEnabled val="1"/>
        </dgm:presLayoutVars>
      </dgm:prSet>
      <dgm:spPr/>
      <dgm:t>
        <a:bodyPr/>
        <a:lstStyle/>
        <a:p>
          <a:endParaRPr lang="zh-CN" altLang="en-US"/>
        </a:p>
      </dgm:t>
    </dgm:pt>
    <dgm:pt modelId="{7867F28E-8CE5-4211-A367-1B77D21FB3B6}" type="pres">
      <dgm:prSet presAssocID="{3C301BCE-9390-49E1-96E4-DEA15F651100}" presName="negativeSpace" presStyleCnt="0"/>
      <dgm:spPr/>
    </dgm:pt>
    <dgm:pt modelId="{ADE63271-E48D-4130-8539-5D066A08EF03}" type="pres">
      <dgm:prSet presAssocID="{3C301BCE-9390-49E1-96E4-DEA15F651100}" presName="childText" presStyleLbl="conFgAcc1" presStyleIdx="0" presStyleCnt="3">
        <dgm:presLayoutVars>
          <dgm:bulletEnabled val="1"/>
        </dgm:presLayoutVars>
      </dgm:prSet>
      <dgm:spPr/>
      <dgm:t>
        <a:bodyPr/>
        <a:lstStyle/>
        <a:p>
          <a:endParaRPr lang="zh-CN" altLang="en-US"/>
        </a:p>
      </dgm:t>
    </dgm:pt>
    <dgm:pt modelId="{39D5BF8B-5502-4B40-9974-4A78E843CDC5}" type="pres">
      <dgm:prSet presAssocID="{6BD27983-51C4-42E4-BA01-39F46F5007FA}" presName="spaceBetweenRectangles" presStyleCnt="0"/>
      <dgm:spPr/>
    </dgm:pt>
    <dgm:pt modelId="{913EB666-F9DF-4987-8575-EE1D8B94E41B}" type="pres">
      <dgm:prSet presAssocID="{A7E16188-1C49-412D-B8C3-FDC5430B1D5B}" presName="parentLin" presStyleCnt="0"/>
      <dgm:spPr/>
    </dgm:pt>
    <dgm:pt modelId="{88F7865D-91D5-4618-9AC8-B3954E34B185}" type="pres">
      <dgm:prSet presAssocID="{A7E16188-1C49-412D-B8C3-FDC5430B1D5B}" presName="parentLeftMargin" presStyleLbl="node1" presStyleIdx="0" presStyleCnt="3"/>
      <dgm:spPr/>
      <dgm:t>
        <a:bodyPr/>
        <a:lstStyle/>
        <a:p>
          <a:endParaRPr lang="zh-CN" altLang="en-US"/>
        </a:p>
      </dgm:t>
    </dgm:pt>
    <dgm:pt modelId="{610F35E7-18DF-4DFD-95AF-797E998D368E}" type="pres">
      <dgm:prSet presAssocID="{A7E16188-1C49-412D-B8C3-FDC5430B1D5B}" presName="parentText" presStyleLbl="node1" presStyleIdx="1" presStyleCnt="3">
        <dgm:presLayoutVars>
          <dgm:chMax val="0"/>
          <dgm:bulletEnabled val="1"/>
        </dgm:presLayoutVars>
      </dgm:prSet>
      <dgm:spPr/>
      <dgm:t>
        <a:bodyPr/>
        <a:lstStyle/>
        <a:p>
          <a:endParaRPr lang="zh-CN" altLang="en-US"/>
        </a:p>
      </dgm:t>
    </dgm:pt>
    <dgm:pt modelId="{229B3F14-577E-4527-8430-3562BFF4AC15}" type="pres">
      <dgm:prSet presAssocID="{A7E16188-1C49-412D-B8C3-FDC5430B1D5B}" presName="negativeSpace" presStyleCnt="0"/>
      <dgm:spPr/>
    </dgm:pt>
    <dgm:pt modelId="{6B240D01-07BE-4E9B-AA36-472439E9A0B3}" type="pres">
      <dgm:prSet presAssocID="{A7E16188-1C49-412D-B8C3-FDC5430B1D5B}" presName="childText" presStyleLbl="conFgAcc1" presStyleIdx="1" presStyleCnt="3">
        <dgm:presLayoutVars>
          <dgm:bulletEnabled val="1"/>
        </dgm:presLayoutVars>
      </dgm:prSet>
      <dgm:spPr/>
      <dgm:t>
        <a:bodyPr/>
        <a:lstStyle/>
        <a:p>
          <a:endParaRPr lang="zh-CN" altLang="en-US"/>
        </a:p>
      </dgm:t>
    </dgm:pt>
    <dgm:pt modelId="{D2FB382D-2109-4710-8772-6EFDB22B0047}" type="pres">
      <dgm:prSet presAssocID="{EDE25825-326A-49FB-8A46-8790C6A12E2E}" presName="spaceBetweenRectangles" presStyleCnt="0"/>
      <dgm:spPr/>
    </dgm:pt>
    <dgm:pt modelId="{72B5C743-532F-49C1-BB14-677BF1039D05}" type="pres">
      <dgm:prSet presAssocID="{3E851A36-BA0D-408E-817C-529C51CA88E0}" presName="parentLin" presStyleCnt="0"/>
      <dgm:spPr/>
    </dgm:pt>
    <dgm:pt modelId="{BEA54A58-EA1C-411E-9A53-72D9FA90BD0E}" type="pres">
      <dgm:prSet presAssocID="{3E851A36-BA0D-408E-817C-529C51CA88E0}" presName="parentLeftMargin" presStyleLbl="node1" presStyleIdx="1" presStyleCnt="3"/>
      <dgm:spPr/>
      <dgm:t>
        <a:bodyPr/>
        <a:lstStyle/>
        <a:p>
          <a:endParaRPr lang="zh-CN" altLang="en-US"/>
        </a:p>
      </dgm:t>
    </dgm:pt>
    <dgm:pt modelId="{B1D1EBC0-095F-482C-9B5D-D4B03486042D}" type="pres">
      <dgm:prSet presAssocID="{3E851A36-BA0D-408E-817C-529C51CA88E0}" presName="parentText" presStyleLbl="node1" presStyleIdx="2" presStyleCnt="3">
        <dgm:presLayoutVars>
          <dgm:chMax val="0"/>
          <dgm:bulletEnabled val="1"/>
        </dgm:presLayoutVars>
      </dgm:prSet>
      <dgm:spPr/>
      <dgm:t>
        <a:bodyPr/>
        <a:lstStyle/>
        <a:p>
          <a:endParaRPr lang="zh-CN" altLang="en-US"/>
        </a:p>
      </dgm:t>
    </dgm:pt>
    <dgm:pt modelId="{5A515A9E-2CD5-41CE-8CEB-4BB7EFB0B23E}" type="pres">
      <dgm:prSet presAssocID="{3E851A36-BA0D-408E-817C-529C51CA88E0}" presName="negativeSpace" presStyleCnt="0"/>
      <dgm:spPr/>
    </dgm:pt>
    <dgm:pt modelId="{C5F1E21A-24FC-4C0A-B81E-3CF0FA1C971C}" type="pres">
      <dgm:prSet presAssocID="{3E851A36-BA0D-408E-817C-529C51CA88E0}" presName="childText" presStyleLbl="conFgAcc1" presStyleIdx="2" presStyleCnt="3">
        <dgm:presLayoutVars>
          <dgm:bulletEnabled val="1"/>
        </dgm:presLayoutVars>
      </dgm:prSet>
      <dgm:spPr/>
      <dgm:t>
        <a:bodyPr/>
        <a:lstStyle/>
        <a:p>
          <a:endParaRPr lang="zh-CN" altLang="en-US"/>
        </a:p>
      </dgm:t>
    </dgm:pt>
  </dgm:ptLst>
  <dgm:cxnLst>
    <dgm:cxn modelId="{AA6F0D27-D682-448A-B1D7-F3AEAED9C9FE}" type="presOf" srcId="{3C301BCE-9390-49E1-96E4-DEA15F651100}" destId="{3B56B863-0B49-47C1-9983-36B032E5D332}" srcOrd="1" destOrd="0" presId="urn:microsoft.com/office/officeart/2005/8/layout/list1#1"/>
    <dgm:cxn modelId="{3C6125D3-7C44-4452-AEFA-45675FC7DE78}" type="presOf" srcId="{3E851A36-BA0D-408E-817C-529C51CA88E0}" destId="{B1D1EBC0-095F-482C-9B5D-D4B03486042D}" srcOrd="1" destOrd="0" presId="urn:microsoft.com/office/officeart/2005/8/layout/list1#1"/>
    <dgm:cxn modelId="{F8D743E6-2B7A-449F-BA16-002B5B825072}" type="presOf" srcId="{6019F4A3-1E06-42DB-BF75-E19BF5D41B7A}" destId="{6B240D01-07BE-4E9B-AA36-472439E9A0B3}" srcOrd="0" destOrd="1" presId="urn:microsoft.com/office/officeart/2005/8/layout/list1#1"/>
    <dgm:cxn modelId="{45DF9B16-1373-4D65-AE9B-6FD2D08BE7F4}" srcId="{A7E16188-1C49-412D-B8C3-FDC5430B1D5B}" destId="{4A5B8870-5E17-4D4E-97BF-C3CB297CBA2B}" srcOrd="0" destOrd="0" parTransId="{67AF33F3-9CF9-400E-A239-0D70BA78BA53}" sibTransId="{15E08CC4-ADF5-469A-967D-C6E07F3D47FC}"/>
    <dgm:cxn modelId="{DDFF78B6-5691-4D28-8D63-6950196F357F}" type="presOf" srcId="{4A5B8870-5E17-4D4E-97BF-C3CB297CBA2B}" destId="{6B240D01-07BE-4E9B-AA36-472439E9A0B3}" srcOrd="0" destOrd="0" presId="urn:microsoft.com/office/officeart/2005/8/layout/list1#1"/>
    <dgm:cxn modelId="{ADAD84ED-24A8-4B7F-9C32-E2C7E2C0EB0D}" type="presOf" srcId="{A7E16188-1C49-412D-B8C3-FDC5430B1D5B}" destId="{88F7865D-91D5-4618-9AC8-B3954E34B185}" srcOrd="0" destOrd="0" presId="urn:microsoft.com/office/officeart/2005/8/layout/list1#1"/>
    <dgm:cxn modelId="{1DC4DFFB-B4A9-43F2-A998-A56823160C5D}" srcId="{3C301BCE-9390-49E1-96E4-DEA15F651100}" destId="{340BCCFD-B245-4991-B55F-C382027B1C63}" srcOrd="0" destOrd="0" parTransId="{895A3CEC-7AF9-4D20-A54F-BD26438212EC}" sibTransId="{2CE61ADA-F02D-483C-8916-DA92F0E7EBFB}"/>
    <dgm:cxn modelId="{BAFDCC54-88DB-4A85-9429-1A8DD13B4733}" type="presOf" srcId="{3F3D49F2-45C1-4225-AEC0-52E12FD64E21}" destId="{ADE63271-E48D-4130-8539-5D066A08EF03}" srcOrd="0" destOrd="1" presId="urn:microsoft.com/office/officeart/2005/8/layout/list1#1"/>
    <dgm:cxn modelId="{3958F157-3A30-4AF1-AB11-96723BFFB5A0}" srcId="{3EE58CD5-680A-4326-B06F-0F03F1800585}" destId="{A7E16188-1C49-412D-B8C3-FDC5430B1D5B}" srcOrd="1" destOrd="0" parTransId="{E835B53A-3E2C-477E-BF12-A01BBC13A688}" sibTransId="{EDE25825-326A-49FB-8A46-8790C6A12E2E}"/>
    <dgm:cxn modelId="{E48E46A6-FFDC-4CE5-85E0-AFCF7F02B898}" srcId="{3E851A36-BA0D-408E-817C-529C51CA88E0}" destId="{9EFE6FAE-0194-46D5-83AE-B0DD8E6609C4}" srcOrd="1" destOrd="0" parTransId="{5F65C2B3-46CE-40F5-887B-9B892D954E0D}" sibTransId="{A338FDB2-A79A-4AAC-B6E3-E01FA2A6AB91}"/>
    <dgm:cxn modelId="{F95EA9D1-02BF-4346-B000-4BA66B8D138B}" type="presOf" srcId="{9EFE6FAE-0194-46D5-83AE-B0DD8E6609C4}" destId="{C5F1E21A-24FC-4C0A-B81E-3CF0FA1C971C}" srcOrd="0" destOrd="1" presId="urn:microsoft.com/office/officeart/2005/8/layout/list1#1"/>
    <dgm:cxn modelId="{F4B8BBBE-1A97-4AC6-90B9-01A3584FAC1A}" srcId="{3C301BCE-9390-49E1-96E4-DEA15F651100}" destId="{3F3D49F2-45C1-4225-AEC0-52E12FD64E21}" srcOrd="1" destOrd="0" parTransId="{1EF993BC-68D2-4896-A1BE-16A2EA6C1AAC}" sibTransId="{938DD433-39E3-46EA-81FE-A0CCA087AAEE}"/>
    <dgm:cxn modelId="{AFF6AFEA-8492-496C-8FA8-B15B373BEA1E}" srcId="{3EE58CD5-680A-4326-B06F-0F03F1800585}" destId="{3E851A36-BA0D-408E-817C-529C51CA88E0}" srcOrd="2" destOrd="0" parTransId="{28B93D8D-8DA7-4347-8C93-4237C54BFF96}" sibTransId="{D233E03D-F66F-40B3-94D9-502E0C9BA9CF}"/>
    <dgm:cxn modelId="{209EBC73-9D8C-4D3B-90E9-81D32513A726}" srcId="{A7E16188-1C49-412D-B8C3-FDC5430B1D5B}" destId="{6019F4A3-1E06-42DB-BF75-E19BF5D41B7A}" srcOrd="1" destOrd="0" parTransId="{82218DDD-85BA-467F-B424-AA093316B9F8}" sibTransId="{D1A051D9-3BF4-4CFB-B1D3-3DCB01FCDE98}"/>
    <dgm:cxn modelId="{C0A59B38-C085-4768-8837-EF91DF66D4F4}" type="presOf" srcId="{3E851A36-BA0D-408E-817C-529C51CA88E0}" destId="{BEA54A58-EA1C-411E-9A53-72D9FA90BD0E}" srcOrd="0" destOrd="0" presId="urn:microsoft.com/office/officeart/2005/8/layout/list1#1"/>
    <dgm:cxn modelId="{3AF85870-9F42-4231-AB2A-2E1DFD93BBB2}" type="presOf" srcId="{4FDCF6DC-6C9D-4225-A8CE-FB822D94A9CE}" destId="{C5F1E21A-24FC-4C0A-B81E-3CF0FA1C971C}" srcOrd="0" destOrd="0" presId="urn:microsoft.com/office/officeart/2005/8/layout/list1#1"/>
    <dgm:cxn modelId="{90FD9830-DEBC-4CBE-A415-2638260E37D9}" type="presOf" srcId="{3C301BCE-9390-49E1-96E4-DEA15F651100}" destId="{63DB7AA4-21C5-428F-BAA9-16B6EABA6375}" srcOrd="0" destOrd="0" presId="urn:microsoft.com/office/officeart/2005/8/layout/list1#1"/>
    <dgm:cxn modelId="{6C1B39B0-FFE0-4762-9501-F82E37FB7C7A}" srcId="{3EE58CD5-680A-4326-B06F-0F03F1800585}" destId="{3C301BCE-9390-49E1-96E4-DEA15F651100}" srcOrd="0" destOrd="0" parTransId="{FF207A06-643D-4C60-840C-5567637B7B8B}" sibTransId="{6BD27983-51C4-42E4-BA01-39F46F5007FA}"/>
    <dgm:cxn modelId="{0FF7B75F-2E7C-4EBD-A029-BB8D707D8211}" type="presOf" srcId="{A7E16188-1C49-412D-B8C3-FDC5430B1D5B}" destId="{610F35E7-18DF-4DFD-95AF-797E998D368E}" srcOrd="1" destOrd="0" presId="urn:microsoft.com/office/officeart/2005/8/layout/list1#1"/>
    <dgm:cxn modelId="{DEE11537-66CD-4EDA-98CD-1C711AE0D9B8}" srcId="{3E851A36-BA0D-408E-817C-529C51CA88E0}" destId="{4FDCF6DC-6C9D-4225-A8CE-FB822D94A9CE}" srcOrd="0" destOrd="0" parTransId="{036ABC91-C37C-4B06-95C2-484EF43D4FA3}" sibTransId="{4648727B-71DB-463C-B342-DA1895504A0A}"/>
    <dgm:cxn modelId="{97719F7D-0BDC-4850-BED3-EF8CE560979D}" type="presOf" srcId="{340BCCFD-B245-4991-B55F-C382027B1C63}" destId="{ADE63271-E48D-4130-8539-5D066A08EF03}" srcOrd="0" destOrd="0" presId="urn:microsoft.com/office/officeart/2005/8/layout/list1#1"/>
    <dgm:cxn modelId="{62A4743A-0BA6-4BBC-85DD-DB2E0D58E2BE}" type="presOf" srcId="{3EE58CD5-680A-4326-B06F-0F03F1800585}" destId="{FE34E836-1923-46CF-97A0-1CD9335CCC56}" srcOrd="0" destOrd="0" presId="urn:microsoft.com/office/officeart/2005/8/layout/list1#1"/>
    <dgm:cxn modelId="{E2DAD287-54A8-460C-8858-97A74A895379}" type="presParOf" srcId="{FE34E836-1923-46CF-97A0-1CD9335CCC56}" destId="{2E840842-F7A3-4B3E-84C7-427C7504F8A9}" srcOrd="0" destOrd="0" presId="urn:microsoft.com/office/officeart/2005/8/layout/list1#1"/>
    <dgm:cxn modelId="{970B2AEB-E15E-4324-B29D-F3FDF798633D}" type="presParOf" srcId="{2E840842-F7A3-4B3E-84C7-427C7504F8A9}" destId="{63DB7AA4-21C5-428F-BAA9-16B6EABA6375}" srcOrd="0" destOrd="0" presId="urn:microsoft.com/office/officeart/2005/8/layout/list1#1"/>
    <dgm:cxn modelId="{584AA165-1D93-4720-82D0-F7AF7DAA5494}" type="presParOf" srcId="{2E840842-F7A3-4B3E-84C7-427C7504F8A9}" destId="{3B56B863-0B49-47C1-9983-36B032E5D332}" srcOrd="1" destOrd="0" presId="urn:microsoft.com/office/officeart/2005/8/layout/list1#1"/>
    <dgm:cxn modelId="{DADE4EE4-059A-4BAE-B761-B72D502B479C}" type="presParOf" srcId="{FE34E836-1923-46CF-97A0-1CD9335CCC56}" destId="{7867F28E-8CE5-4211-A367-1B77D21FB3B6}" srcOrd="1" destOrd="0" presId="urn:microsoft.com/office/officeart/2005/8/layout/list1#1"/>
    <dgm:cxn modelId="{8B8A66C9-665D-4541-A8A8-4268FC69FEF1}" type="presParOf" srcId="{FE34E836-1923-46CF-97A0-1CD9335CCC56}" destId="{ADE63271-E48D-4130-8539-5D066A08EF03}" srcOrd="2" destOrd="0" presId="urn:microsoft.com/office/officeart/2005/8/layout/list1#1"/>
    <dgm:cxn modelId="{7A5009A0-791C-4DA0-AA69-AABFDB40766B}" type="presParOf" srcId="{FE34E836-1923-46CF-97A0-1CD9335CCC56}" destId="{39D5BF8B-5502-4B40-9974-4A78E843CDC5}" srcOrd="3" destOrd="0" presId="urn:microsoft.com/office/officeart/2005/8/layout/list1#1"/>
    <dgm:cxn modelId="{244CA414-A7A0-4CC8-B3B6-B6A36614A589}" type="presParOf" srcId="{FE34E836-1923-46CF-97A0-1CD9335CCC56}" destId="{913EB666-F9DF-4987-8575-EE1D8B94E41B}" srcOrd="4" destOrd="0" presId="urn:microsoft.com/office/officeart/2005/8/layout/list1#1"/>
    <dgm:cxn modelId="{B63CAB14-FC44-485E-8CE6-913256B6B017}" type="presParOf" srcId="{913EB666-F9DF-4987-8575-EE1D8B94E41B}" destId="{88F7865D-91D5-4618-9AC8-B3954E34B185}" srcOrd="0" destOrd="0" presId="urn:microsoft.com/office/officeart/2005/8/layout/list1#1"/>
    <dgm:cxn modelId="{CCB063D2-8E44-40F7-8408-D9CD365B7370}" type="presParOf" srcId="{913EB666-F9DF-4987-8575-EE1D8B94E41B}" destId="{610F35E7-18DF-4DFD-95AF-797E998D368E}" srcOrd="1" destOrd="0" presId="urn:microsoft.com/office/officeart/2005/8/layout/list1#1"/>
    <dgm:cxn modelId="{0A292C9C-E1F3-4D7D-8152-75A8C9696B75}" type="presParOf" srcId="{FE34E836-1923-46CF-97A0-1CD9335CCC56}" destId="{229B3F14-577E-4527-8430-3562BFF4AC15}" srcOrd="5" destOrd="0" presId="urn:microsoft.com/office/officeart/2005/8/layout/list1#1"/>
    <dgm:cxn modelId="{44E23DA8-AC1A-4D2D-8B48-7996E4489A4F}" type="presParOf" srcId="{FE34E836-1923-46CF-97A0-1CD9335CCC56}" destId="{6B240D01-07BE-4E9B-AA36-472439E9A0B3}" srcOrd="6" destOrd="0" presId="urn:microsoft.com/office/officeart/2005/8/layout/list1#1"/>
    <dgm:cxn modelId="{6872C2C4-6A92-417A-8ED9-74ABF9886E77}" type="presParOf" srcId="{FE34E836-1923-46CF-97A0-1CD9335CCC56}" destId="{D2FB382D-2109-4710-8772-6EFDB22B0047}" srcOrd="7" destOrd="0" presId="urn:microsoft.com/office/officeart/2005/8/layout/list1#1"/>
    <dgm:cxn modelId="{8C14EFD6-E55B-4AFE-84A9-AA442AE42A04}" type="presParOf" srcId="{FE34E836-1923-46CF-97A0-1CD9335CCC56}" destId="{72B5C743-532F-49C1-BB14-677BF1039D05}" srcOrd="8" destOrd="0" presId="urn:microsoft.com/office/officeart/2005/8/layout/list1#1"/>
    <dgm:cxn modelId="{A8479DEB-5F90-4266-A9A0-53F86B5CF76B}" type="presParOf" srcId="{72B5C743-532F-49C1-BB14-677BF1039D05}" destId="{BEA54A58-EA1C-411E-9A53-72D9FA90BD0E}" srcOrd="0" destOrd="0" presId="urn:microsoft.com/office/officeart/2005/8/layout/list1#1"/>
    <dgm:cxn modelId="{85F2CFB2-84D4-4373-B2CE-9D6CBBF1F1B5}" type="presParOf" srcId="{72B5C743-532F-49C1-BB14-677BF1039D05}" destId="{B1D1EBC0-095F-482C-9B5D-D4B03486042D}" srcOrd="1" destOrd="0" presId="urn:microsoft.com/office/officeart/2005/8/layout/list1#1"/>
    <dgm:cxn modelId="{364B7769-370F-425C-95C1-4B55B8CD76E6}" type="presParOf" srcId="{FE34E836-1923-46CF-97A0-1CD9335CCC56}" destId="{5A515A9E-2CD5-41CE-8CEB-4BB7EFB0B23E}" srcOrd="9" destOrd="0" presId="urn:microsoft.com/office/officeart/2005/8/layout/list1#1"/>
    <dgm:cxn modelId="{FF20C577-ECAA-42F4-8E93-498F557C34BB}" type="presParOf" srcId="{FE34E836-1923-46CF-97A0-1CD9335CCC56}" destId="{C5F1E21A-24FC-4C0A-B81E-3CF0FA1C971C}"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4D8D7D-408C-45D5-A71F-DFF0C5DA24BE}" type="doc">
      <dgm:prSet loTypeId="urn:microsoft.com/office/officeart/2005/8/layout/hList1" loCatId="list" qsTypeId="urn:microsoft.com/office/officeart/2005/8/quickstyle/3d1#2" qsCatId="3D" csTypeId="urn:microsoft.com/office/officeart/2005/8/colors/accent1_2#2" csCatId="accent1" phldr="1"/>
      <dgm:spPr/>
      <dgm:t>
        <a:bodyPr/>
        <a:lstStyle/>
        <a:p>
          <a:endParaRPr lang="zh-CN" altLang="en-US"/>
        </a:p>
      </dgm:t>
    </dgm:pt>
    <dgm:pt modelId="{D7E3A9F8-7CCD-42C5-B941-D84F7814EC83}">
      <dgm:prSet phldrT="[文本]"/>
      <dgm:spPr/>
      <dgm:t>
        <a:bodyPr/>
        <a:lstStyle/>
        <a:p>
          <a:r>
            <a:rPr lang="en-US" altLang="zh-CN" dirty="0" smtClean="0"/>
            <a:t>2003</a:t>
          </a:r>
          <a:r>
            <a:rPr lang="zh-CN" altLang="en-US" dirty="0" smtClean="0"/>
            <a:t>年</a:t>
          </a:r>
          <a:r>
            <a:rPr lang="en-US" altLang="zh-CN" dirty="0" smtClean="0"/>
            <a:t>5-8</a:t>
          </a:r>
          <a:r>
            <a:rPr lang="zh-CN" altLang="en-US" dirty="0" smtClean="0"/>
            <a:t>月，中央各部委及事业单位出台一系列开展科普工作的政策</a:t>
          </a:r>
          <a:endParaRPr lang="zh-CN" altLang="en-US" dirty="0"/>
        </a:p>
      </dgm:t>
    </dgm:pt>
    <dgm:pt modelId="{A5303755-0A32-458B-94DB-2B67193BE569}" type="parTrans" cxnId="{DC0BC9A5-80E7-453A-ADE8-D77F16882179}">
      <dgm:prSet/>
      <dgm:spPr/>
      <dgm:t>
        <a:bodyPr/>
        <a:lstStyle/>
        <a:p>
          <a:endParaRPr lang="zh-CN" altLang="en-US"/>
        </a:p>
      </dgm:t>
    </dgm:pt>
    <dgm:pt modelId="{B746E31B-0956-415B-933E-C6DC754BDB87}" type="sibTrans" cxnId="{DC0BC9A5-80E7-453A-ADE8-D77F16882179}">
      <dgm:prSet/>
      <dgm:spPr/>
      <dgm:t>
        <a:bodyPr/>
        <a:lstStyle/>
        <a:p>
          <a:endParaRPr lang="zh-CN" altLang="en-US"/>
        </a:p>
      </dgm:t>
    </dgm:pt>
    <dgm:pt modelId="{2A4319F0-A195-4A69-AAB7-64D691865B7F}">
      <dgm:prSet phldrT="[文本]"/>
      <dgm:spPr/>
      <dgm:t>
        <a:bodyPr/>
        <a:lstStyle/>
        <a:p>
          <a:pPr algn="ctr"/>
          <a:r>
            <a:rPr lang="en-US" altLang="zh-CN" b="0" i="0" u="none" dirty="0" smtClean="0"/>
            <a:t>5</a:t>
          </a:r>
          <a:r>
            <a:rPr lang="zh-CN" altLang="en-US" b="0" i="0" u="none" dirty="0" smtClean="0"/>
            <a:t>月</a:t>
          </a:r>
          <a:r>
            <a:rPr lang="en-US" altLang="zh-CN" b="0" i="0" u="none" dirty="0" smtClean="0"/>
            <a:t>6</a:t>
          </a:r>
          <a:r>
            <a:rPr lang="zh-CN" altLang="en-US" b="0" i="0" u="none" dirty="0" smtClean="0"/>
            <a:t>日，中国科协、科技部、发展改革委、财政部、建设部联合印发</a:t>
          </a:r>
          <a:r>
            <a:rPr lang="en-US" altLang="zh-CN" b="0" i="0" u="none" dirty="0" smtClean="0"/>
            <a:t>《</a:t>
          </a:r>
          <a:r>
            <a:rPr lang="zh-CN" altLang="en-US" b="0" i="0" u="none" dirty="0" smtClean="0"/>
            <a:t>关于加强</a:t>
          </a:r>
          <a:r>
            <a:rPr lang="zh-CN" altLang="en-US" b="1" i="0" u="none" dirty="0" smtClean="0">
              <a:solidFill>
                <a:srgbClr val="FF0000"/>
              </a:solidFill>
            </a:rPr>
            <a:t>科技馆等科普设施</a:t>
          </a:r>
          <a:r>
            <a:rPr lang="zh-CN" altLang="en-US" b="0" i="0" u="none" dirty="0" smtClean="0"/>
            <a:t>建设的若干意见</a:t>
          </a:r>
          <a:r>
            <a:rPr lang="en-US" altLang="zh-CN" b="0" i="0" u="none" dirty="0" smtClean="0"/>
            <a:t>》</a:t>
          </a:r>
          <a:endParaRPr lang="zh-CN" altLang="en-US" dirty="0"/>
        </a:p>
      </dgm:t>
    </dgm:pt>
    <dgm:pt modelId="{47AB9AA8-2F35-4E7B-8056-1D40BAAFFC19}" type="parTrans" cxnId="{1F5B31A5-72AC-4E58-99A4-5D77930F4E01}">
      <dgm:prSet/>
      <dgm:spPr/>
      <dgm:t>
        <a:bodyPr/>
        <a:lstStyle/>
        <a:p>
          <a:endParaRPr lang="zh-CN" altLang="en-US"/>
        </a:p>
      </dgm:t>
    </dgm:pt>
    <dgm:pt modelId="{48456FCD-17C2-49CB-824D-307D7C152582}" type="sibTrans" cxnId="{1F5B31A5-72AC-4E58-99A4-5D77930F4E01}">
      <dgm:prSet/>
      <dgm:spPr/>
      <dgm:t>
        <a:bodyPr/>
        <a:lstStyle/>
        <a:p>
          <a:endParaRPr lang="zh-CN" altLang="en-US"/>
        </a:p>
      </dgm:t>
    </dgm:pt>
    <dgm:pt modelId="{C6F4ACF8-1FB1-45CB-A0F2-5CA3BC7BD11C}">
      <dgm:prSet/>
      <dgm:spPr/>
      <dgm:t>
        <a:bodyPr/>
        <a:lstStyle/>
        <a:p>
          <a:r>
            <a:rPr lang="en-US" altLang="zh-CN" b="0" i="0" u="none" dirty="0" smtClean="0"/>
            <a:t>5</a:t>
          </a:r>
          <a:r>
            <a:rPr lang="zh-CN" altLang="en-US" b="0" i="0" u="none" dirty="0" smtClean="0"/>
            <a:t>月</a:t>
          </a:r>
          <a:r>
            <a:rPr lang="en-US" altLang="zh-CN" b="0" i="0" u="none" dirty="0" smtClean="0"/>
            <a:t>8</a:t>
          </a:r>
          <a:r>
            <a:rPr lang="zh-CN" altLang="en-US" b="0" i="0" u="none" dirty="0" smtClean="0"/>
            <a:t>日，财政部、国家税务总局、海关总署、科技部和新闻出版总署联合印发</a:t>
          </a:r>
          <a:r>
            <a:rPr lang="en-US" altLang="zh-CN" b="0" i="0" u="none" dirty="0" smtClean="0"/>
            <a:t>《</a:t>
          </a:r>
          <a:r>
            <a:rPr lang="zh-CN" altLang="en-US" b="0" i="0" u="none" dirty="0" smtClean="0"/>
            <a:t>关于鼓励</a:t>
          </a:r>
          <a:r>
            <a:rPr lang="zh-CN" altLang="en-US" b="1" i="0" u="none" dirty="0" smtClean="0">
              <a:solidFill>
                <a:srgbClr val="FF0000"/>
              </a:solidFill>
            </a:rPr>
            <a:t>科普事业发展税收政策</a:t>
          </a:r>
          <a:r>
            <a:rPr lang="zh-CN" altLang="en-US" b="0" i="0" u="none" dirty="0" smtClean="0"/>
            <a:t>问题的通知</a:t>
          </a:r>
          <a:r>
            <a:rPr lang="en-US" altLang="zh-CN" b="0" i="0" u="none" dirty="0" smtClean="0"/>
            <a:t>》</a:t>
          </a:r>
          <a:endParaRPr lang="zh-CN" altLang="en-US" b="0" i="0" u="none" dirty="0"/>
        </a:p>
      </dgm:t>
    </dgm:pt>
    <dgm:pt modelId="{22DDB87A-6BAD-4212-92BA-03B17B8A725B}" type="parTrans" cxnId="{B2412FDE-CB59-4FA4-B135-7EDD02C79C33}">
      <dgm:prSet/>
      <dgm:spPr/>
      <dgm:t>
        <a:bodyPr/>
        <a:lstStyle/>
        <a:p>
          <a:endParaRPr lang="zh-CN" altLang="en-US"/>
        </a:p>
      </dgm:t>
    </dgm:pt>
    <dgm:pt modelId="{A3527BF9-DEC7-4AE1-9B6C-3284A4FED661}" type="sibTrans" cxnId="{B2412FDE-CB59-4FA4-B135-7EDD02C79C33}">
      <dgm:prSet/>
      <dgm:spPr/>
      <dgm:t>
        <a:bodyPr/>
        <a:lstStyle/>
        <a:p>
          <a:endParaRPr lang="zh-CN" altLang="en-US"/>
        </a:p>
      </dgm:t>
    </dgm:pt>
    <dgm:pt modelId="{9B889CA2-1C94-4D7E-8EB6-1B9C7F636570}">
      <dgm:prSet/>
      <dgm:spPr/>
      <dgm:t>
        <a:bodyPr/>
        <a:lstStyle/>
        <a:p>
          <a:r>
            <a:rPr lang="en-US" altLang="zh-CN" b="0" i="0" u="none" dirty="0" smtClean="0"/>
            <a:t>8</a:t>
          </a:r>
          <a:r>
            <a:rPr lang="zh-CN" altLang="en-US" b="0" i="0" u="none" dirty="0" smtClean="0"/>
            <a:t>月</a:t>
          </a:r>
          <a:r>
            <a:rPr lang="en-US" altLang="zh-CN" b="0" i="0" u="none" dirty="0" smtClean="0"/>
            <a:t>5</a:t>
          </a:r>
          <a:r>
            <a:rPr lang="zh-CN" altLang="en-US" b="0" i="0" u="none" dirty="0" smtClean="0"/>
            <a:t>日，中国科协、科技部、中央宣传部、文化部、广电总局、新闻出版总署联合印发</a:t>
          </a:r>
          <a:r>
            <a:rPr lang="en-US" altLang="zh-CN" b="0" i="0" u="none" dirty="0" smtClean="0"/>
            <a:t>《</a:t>
          </a:r>
          <a:r>
            <a:rPr lang="zh-CN" altLang="en-US" b="0" i="0" u="none" dirty="0" smtClean="0"/>
            <a:t>关于进一步加强科普宣传工作的通知</a:t>
          </a:r>
          <a:r>
            <a:rPr lang="en-US" altLang="zh-CN" b="0" i="0" u="none" dirty="0" smtClean="0"/>
            <a:t>》</a:t>
          </a:r>
          <a:endParaRPr lang="en-US" altLang="zh-CN" b="0" i="0" u="none" dirty="0"/>
        </a:p>
      </dgm:t>
    </dgm:pt>
    <dgm:pt modelId="{5C9CA609-71B6-4B62-9567-35BC156D4D6A}" type="parTrans" cxnId="{8FB1CB50-6159-441A-B1D6-3A965A226B40}">
      <dgm:prSet/>
      <dgm:spPr/>
      <dgm:t>
        <a:bodyPr/>
        <a:lstStyle/>
        <a:p>
          <a:endParaRPr lang="zh-CN" altLang="en-US"/>
        </a:p>
      </dgm:t>
    </dgm:pt>
    <dgm:pt modelId="{305FD226-A330-41EF-95B8-4CE7AFF9A0F9}" type="sibTrans" cxnId="{8FB1CB50-6159-441A-B1D6-3A965A226B40}">
      <dgm:prSet/>
      <dgm:spPr/>
      <dgm:t>
        <a:bodyPr/>
        <a:lstStyle/>
        <a:p>
          <a:endParaRPr lang="zh-CN" altLang="en-US"/>
        </a:p>
      </dgm:t>
    </dgm:pt>
    <dgm:pt modelId="{5A8A70D0-4C7B-4FFB-826F-4FFCBCC9FC57}">
      <dgm:prSet/>
      <dgm:spPr/>
      <dgm:t>
        <a:bodyPr/>
        <a:lstStyle/>
        <a:p>
          <a:r>
            <a:rPr lang="en-US" altLang="zh-CN" b="0" i="0" u="none" smtClean="0"/>
            <a:t>2004</a:t>
          </a:r>
          <a:r>
            <a:rPr lang="zh-CN" altLang="en-US" b="0" i="0" u="none" smtClean="0"/>
            <a:t>年，修订</a:t>
          </a:r>
          <a:r>
            <a:rPr lang="en-US" altLang="zh-CN" b="0" i="0" u="none" smtClean="0"/>
            <a:t>《</a:t>
          </a:r>
          <a:r>
            <a:rPr lang="zh-CN" altLang="en-US" b="0" i="0" u="none" smtClean="0"/>
            <a:t>国家科学技术奖励条例实施细则</a:t>
          </a:r>
          <a:r>
            <a:rPr lang="en-US" altLang="zh-CN" b="0" i="0" u="none" smtClean="0"/>
            <a:t>》</a:t>
          </a:r>
          <a:endParaRPr lang="zh-CN" altLang="en-US" dirty="0"/>
        </a:p>
      </dgm:t>
    </dgm:pt>
    <dgm:pt modelId="{94473F49-B407-47D3-BF20-2C3CD1B51940}" type="parTrans" cxnId="{9F3D4285-E1E3-450C-B2C1-C825403F1F2B}">
      <dgm:prSet/>
      <dgm:spPr/>
      <dgm:t>
        <a:bodyPr/>
        <a:lstStyle/>
        <a:p>
          <a:endParaRPr lang="zh-CN" altLang="en-US"/>
        </a:p>
      </dgm:t>
    </dgm:pt>
    <dgm:pt modelId="{0A9CF8D6-65D9-484E-B271-99459EE42961}" type="sibTrans" cxnId="{9F3D4285-E1E3-450C-B2C1-C825403F1F2B}">
      <dgm:prSet/>
      <dgm:spPr/>
      <dgm:t>
        <a:bodyPr/>
        <a:lstStyle/>
        <a:p>
          <a:endParaRPr lang="zh-CN" altLang="en-US"/>
        </a:p>
      </dgm:t>
    </dgm:pt>
    <dgm:pt modelId="{6B119F84-E0C7-4BB1-8B46-1BA8D31DDF5C}">
      <dgm:prSet/>
      <dgm:spPr/>
      <dgm:t>
        <a:bodyPr/>
        <a:lstStyle/>
        <a:p>
          <a:r>
            <a:rPr lang="zh-CN" altLang="en-US" b="0" i="0" u="none" dirty="0" smtClean="0"/>
            <a:t>首次将</a:t>
          </a:r>
          <a:r>
            <a:rPr lang="zh-CN" altLang="en-US" b="1" i="0" u="none" dirty="0" smtClean="0">
              <a:solidFill>
                <a:srgbClr val="FF0000"/>
              </a:solidFill>
            </a:rPr>
            <a:t>科普作品</a:t>
          </a:r>
          <a:r>
            <a:rPr lang="zh-CN" altLang="en-US" b="0" i="0" u="none" dirty="0" smtClean="0"/>
            <a:t>纳入到国家科学技术进步奖社会公益类项目的奖励范围，体现了国家对科普的重视。</a:t>
          </a:r>
          <a:endParaRPr lang="zh-CN" altLang="en-US" dirty="0"/>
        </a:p>
      </dgm:t>
    </dgm:pt>
    <dgm:pt modelId="{747F4CDB-3979-4AD6-A216-70C5121C49B5}" type="parTrans" cxnId="{D27FFC60-75B1-4072-B860-9173EB3D376B}">
      <dgm:prSet/>
      <dgm:spPr/>
      <dgm:t>
        <a:bodyPr/>
        <a:lstStyle/>
        <a:p>
          <a:endParaRPr lang="zh-CN" altLang="en-US"/>
        </a:p>
      </dgm:t>
    </dgm:pt>
    <dgm:pt modelId="{46F81FAA-1511-4D56-8FDF-274BA6606853}" type="sibTrans" cxnId="{D27FFC60-75B1-4072-B860-9173EB3D376B}">
      <dgm:prSet/>
      <dgm:spPr/>
      <dgm:t>
        <a:bodyPr/>
        <a:lstStyle/>
        <a:p>
          <a:endParaRPr lang="zh-CN" altLang="en-US"/>
        </a:p>
      </dgm:t>
    </dgm:pt>
    <dgm:pt modelId="{94687E10-FA4E-446B-AEA5-7074CDB00386}">
      <dgm:prSet/>
      <dgm:spPr/>
      <dgm:t>
        <a:bodyPr/>
        <a:lstStyle/>
        <a:p>
          <a:r>
            <a:rPr lang="en-US" altLang="zh-CN" b="0" i="0" u="none" dirty="0" smtClean="0"/>
            <a:t>2006</a:t>
          </a:r>
          <a:r>
            <a:rPr lang="zh-CN" altLang="en-US" b="0" i="0" u="none" dirty="0" smtClean="0"/>
            <a:t>年，</a:t>
          </a:r>
          <a:r>
            <a:rPr lang="en-US" altLang="zh-CN" b="0" i="0" u="none" dirty="0" smtClean="0"/>
            <a:t>《</a:t>
          </a:r>
          <a:r>
            <a:rPr lang="zh-CN" altLang="en-US" b="0" i="0" u="none" dirty="0" smtClean="0"/>
            <a:t>院士科普书系</a:t>
          </a:r>
          <a:r>
            <a:rPr lang="en-US" altLang="zh-CN" b="0" i="0" u="none" dirty="0" smtClean="0"/>
            <a:t>》</a:t>
          </a:r>
          <a:r>
            <a:rPr lang="zh-CN" altLang="en-US" b="0" i="0" u="none" dirty="0" smtClean="0"/>
            <a:t>、</a:t>
          </a:r>
          <a:r>
            <a:rPr lang="en-US" altLang="zh-CN" b="0" i="0" u="none" dirty="0" smtClean="0"/>
            <a:t>《</a:t>
          </a:r>
          <a:r>
            <a:rPr lang="zh-CN" altLang="en-US" b="0" i="0" u="none" dirty="0" smtClean="0"/>
            <a:t>中国儿童百科全书</a:t>
          </a:r>
          <a:r>
            <a:rPr lang="en-US" altLang="zh-CN" b="0" i="0" u="none" dirty="0" smtClean="0"/>
            <a:t>》</a:t>
          </a:r>
          <a:r>
            <a:rPr lang="zh-CN" altLang="en-US" b="0" i="0" u="none" dirty="0" smtClean="0"/>
            <a:t>、</a:t>
          </a:r>
          <a:r>
            <a:rPr lang="en-US" altLang="zh-CN" b="0" i="0" u="none" dirty="0" smtClean="0"/>
            <a:t>《</a:t>
          </a:r>
          <a:r>
            <a:rPr lang="zh-CN" altLang="en-US" b="0" i="0" u="none" dirty="0" smtClean="0"/>
            <a:t>解读生命丛书</a:t>
          </a:r>
          <a:r>
            <a:rPr lang="en-US" altLang="zh-CN" b="0" i="0" u="none" dirty="0" smtClean="0"/>
            <a:t>——</a:t>
          </a:r>
          <a:r>
            <a:rPr lang="zh-CN" altLang="en-US" b="0" i="0" u="none" dirty="0" smtClean="0"/>
            <a:t>人类进化足迹</a:t>
          </a:r>
          <a:r>
            <a:rPr lang="en-US" altLang="zh-CN" b="0" i="0" u="none" dirty="0" smtClean="0"/>
            <a:t>》</a:t>
          </a:r>
          <a:r>
            <a:rPr lang="zh-CN" altLang="en-US" b="0" i="0" u="none" dirty="0" smtClean="0"/>
            <a:t>等七部科普作品荣获</a:t>
          </a:r>
          <a:r>
            <a:rPr lang="en-US" altLang="zh-CN" b="0" i="0" u="none" dirty="0" smtClean="0"/>
            <a:t>2005</a:t>
          </a:r>
          <a:r>
            <a:rPr lang="zh-CN" altLang="en-US" b="0" i="0" u="none" dirty="0" smtClean="0"/>
            <a:t>年度国家科技进步奖二等奖。从而结束了科普著作无缘国家科技奖的历史，极大鼓励和促进了科普创作的繁荣。</a:t>
          </a:r>
          <a:endParaRPr lang="zh-CN" altLang="en-US" dirty="0"/>
        </a:p>
      </dgm:t>
    </dgm:pt>
    <dgm:pt modelId="{B4DE3458-D556-4874-ABB2-00869A37C992}" type="parTrans" cxnId="{A26B551E-B61F-4921-A691-54C64006E82A}">
      <dgm:prSet/>
      <dgm:spPr/>
      <dgm:t>
        <a:bodyPr/>
        <a:lstStyle/>
        <a:p>
          <a:endParaRPr lang="zh-CN" altLang="en-US"/>
        </a:p>
      </dgm:t>
    </dgm:pt>
    <dgm:pt modelId="{BF843900-9857-4410-A409-5F83E2401758}" type="sibTrans" cxnId="{A26B551E-B61F-4921-A691-54C64006E82A}">
      <dgm:prSet/>
      <dgm:spPr/>
      <dgm:t>
        <a:bodyPr/>
        <a:lstStyle/>
        <a:p>
          <a:endParaRPr lang="zh-CN" altLang="en-US"/>
        </a:p>
      </dgm:t>
    </dgm:pt>
    <dgm:pt modelId="{4C9A04C0-9465-4EFA-8735-AA48F9595140}" type="pres">
      <dgm:prSet presAssocID="{2A4D8D7D-408C-45D5-A71F-DFF0C5DA24BE}" presName="Name0" presStyleCnt="0">
        <dgm:presLayoutVars>
          <dgm:dir/>
          <dgm:animLvl val="lvl"/>
          <dgm:resizeHandles val="exact"/>
        </dgm:presLayoutVars>
      </dgm:prSet>
      <dgm:spPr/>
      <dgm:t>
        <a:bodyPr/>
        <a:lstStyle/>
        <a:p>
          <a:endParaRPr lang="zh-CN" altLang="en-US"/>
        </a:p>
      </dgm:t>
    </dgm:pt>
    <dgm:pt modelId="{8810A8CB-F229-43D1-BAC5-BE2C84322DE1}" type="pres">
      <dgm:prSet presAssocID="{D7E3A9F8-7CCD-42C5-B941-D84F7814EC83}" presName="composite" presStyleCnt="0"/>
      <dgm:spPr/>
    </dgm:pt>
    <dgm:pt modelId="{BD4503AA-381E-4CBE-9F36-BCDC9BC225AF}" type="pres">
      <dgm:prSet presAssocID="{D7E3A9F8-7CCD-42C5-B941-D84F7814EC83}" presName="parTx" presStyleLbl="alignNode1" presStyleIdx="0" presStyleCnt="2">
        <dgm:presLayoutVars>
          <dgm:chMax val="0"/>
          <dgm:chPref val="0"/>
          <dgm:bulletEnabled val="1"/>
        </dgm:presLayoutVars>
      </dgm:prSet>
      <dgm:spPr/>
      <dgm:t>
        <a:bodyPr/>
        <a:lstStyle/>
        <a:p>
          <a:endParaRPr lang="zh-CN" altLang="en-US"/>
        </a:p>
      </dgm:t>
    </dgm:pt>
    <dgm:pt modelId="{754C6682-9BCD-4606-9FA2-DC9F9367BB78}" type="pres">
      <dgm:prSet presAssocID="{D7E3A9F8-7CCD-42C5-B941-D84F7814EC83}" presName="desTx" presStyleLbl="alignAccFollowNode1" presStyleIdx="0" presStyleCnt="2">
        <dgm:presLayoutVars>
          <dgm:bulletEnabled val="1"/>
        </dgm:presLayoutVars>
      </dgm:prSet>
      <dgm:spPr/>
      <dgm:t>
        <a:bodyPr/>
        <a:lstStyle/>
        <a:p>
          <a:endParaRPr lang="zh-CN" altLang="en-US"/>
        </a:p>
      </dgm:t>
    </dgm:pt>
    <dgm:pt modelId="{5201114F-D1C8-4F01-ABF0-4871D2C5A75B}" type="pres">
      <dgm:prSet presAssocID="{B746E31B-0956-415B-933E-C6DC754BDB87}" presName="space" presStyleCnt="0"/>
      <dgm:spPr/>
    </dgm:pt>
    <dgm:pt modelId="{CDF050AB-467F-40B4-90F4-F6720EC8ADBC}" type="pres">
      <dgm:prSet presAssocID="{5A8A70D0-4C7B-4FFB-826F-4FFCBCC9FC57}" presName="composite" presStyleCnt="0"/>
      <dgm:spPr/>
    </dgm:pt>
    <dgm:pt modelId="{C5CFD0E1-D993-47DF-A47D-4A5832CDBD31}" type="pres">
      <dgm:prSet presAssocID="{5A8A70D0-4C7B-4FFB-826F-4FFCBCC9FC57}" presName="parTx" presStyleLbl="alignNode1" presStyleIdx="1" presStyleCnt="2">
        <dgm:presLayoutVars>
          <dgm:chMax val="0"/>
          <dgm:chPref val="0"/>
          <dgm:bulletEnabled val="1"/>
        </dgm:presLayoutVars>
      </dgm:prSet>
      <dgm:spPr/>
      <dgm:t>
        <a:bodyPr/>
        <a:lstStyle/>
        <a:p>
          <a:endParaRPr lang="zh-CN" altLang="en-US"/>
        </a:p>
      </dgm:t>
    </dgm:pt>
    <dgm:pt modelId="{75B24E7B-9029-42C3-B3D1-83A53DC396BC}" type="pres">
      <dgm:prSet presAssocID="{5A8A70D0-4C7B-4FFB-826F-4FFCBCC9FC57}" presName="desTx" presStyleLbl="alignAccFollowNode1" presStyleIdx="1" presStyleCnt="2">
        <dgm:presLayoutVars>
          <dgm:bulletEnabled val="1"/>
        </dgm:presLayoutVars>
      </dgm:prSet>
      <dgm:spPr/>
      <dgm:t>
        <a:bodyPr/>
        <a:lstStyle/>
        <a:p>
          <a:endParaRPr lang="zh-CN" altLang="en-US"/>
        </a:p>
      </dgm:t>
    </dgm:pt>
  </dgm:ptLst>
  <dgm:cxnLst>
    <dgm:cxn modelId="{47543E38-8408-4360-9018-F5A7D1C05897}" type="presOf" srcId="{6B119F84-E0C7-4BB1-8B46-1BA8D31DDF5C}" destId="{75B24E7B-9029-42C3-B3D1-83A53DC396BC}" srcOrd="0" destOrd="0" presId="urn:microsoft.com/office/officeart/2005/8/layout/hList1"/>
    <dgm:cxn modelId="{9F3D4285-E1E3-450C-B2C1-C825403F1F2B}" srcId="{2A4D8D7D-408C-45D5-A71F-DFF0C5DA24BE}" destId="{5A8A70D0-4C7B-4FFB-826F-4FFCBCC9FC57}" srcOrd="1" destOrd="0" parTransId="{94473F49-B407-47D3-BF20-2C3CD1B51940}" sibTransId="{0A9CF8D6-65D9-484E-B271-99459EE42961}"/>
    <dgm:cxn modelId="{1F5B31A5-72AC-4E58-99A4-5D77930F4E01}" srcId="{D7E3A9F8-7CCD-42C5-B941-D84F7814EC83}" destId="{2A4319F0-A195-4A69-AAB7-64D691865B7F}" srcOrd="0" destOrd="0" parTransId="{47AB9AA8-2F35-4E7B-8056-1D40BAAFFC19}" sibTransId="{48456FCD-17C2-49CB-824D-307D7C152582}"/>
    <dgm:cxn modelId="{D27FFC60-75B1-4072-B860-9173EB3D376B}" srcId="{5A8A70D0-4C7B-4FFB-826F-4FFCBCC9FC57}" destId="{6B119F84-E0C7-4BB1-8B46-1BA8D31DDF5C}" srcOrd="0" destOrd="0" parTransId="{747F4CDB-3979-4AD6-A216-70C5121C49B5}" sibTransId="{46F81FAA-1511-4D56-8FDF-274BA6606853}"/>
    <dgm:cxn modelId="{8FB1CB50-6159-441A-B1D6-3A965A226B40}" srcId="{D7E3A9F8-7CCD-42C5-B941-D84F7814EC83}" destId="{9B889CA2-1C94-4D7E-8EB6-1B9C7F636570}" srcOrd="2" destOrd="0" parTransId="{5C9CA609-71B6-4B62-9567-35BC156D4D6A}" sibTransId="{305FD226-A330-41EF-95B8-4CE7AFF9A0F9}"/>
    <dgm:cxn modelId="{101E6A6D-53D9-4184-BCC0-A3B0E9FE3E99}" type="presOf" srcId="{9B889CA2-1C94-4D7E-8EB6-1B9C7F636570}" destId="{754C6682-9BCD-4606-9FA2-DC9F9367BB78}" srcOrd="0" destOrd="2" presId="urn:microsoft.com/office/officeart/2005/8/layout/hList1"/>
    <dgm:cxn modelId="{75122CC6-22B0-4966-8346-E0C675A38FBD}" type="presOf" srcId="{C6F4ACF8-1FB1-45CB-A0F2-5CA3BC7BD11C}" destId="{754C6682-9BCD-4606-9FA2-DC9F9367BB78}" srcOrd="0" destOrd="1" presId="urn:microsoft.com/office/officeart/2005/8/layout/hList1"/>
    <dgm:cxn modelId="{175E3DFE-F4C5-4412-AEC9-1C3E7911252F}" type="presOf" srcId="{2A4319F0-A195-4A69-AAB7-64D691865B7F}" destId="{754C6682-9BCD-4606-9FA2-DC9F9367BB78}" srcOrd="0" destOrd="0" presId="urn:microsoft.com/office/officeart/2005/8/layout/hList1"/>
    <dgm:cxn modelId="{A26B551E-B61F-4921-A691-54C64006E82A}" srcId="{5A8A70D0-4C7B-4FFB-826F-4FFCBCC9FC57}" destId="{94687E10-FA4E-446B-AEA5-7074CDB00386}" srcOrd="1" destOrd="0" parTransId="{B4DE3458-D556-4874-ABB2-00869A37C992}" sibTransId="{BF843900-9857-4410-A409-5F83E2401758}"/>
    <dgm:cxn modelId="{670C7C10-4F50-45E9-8A1D-A156C1E617DD}" type="presOf" srcId="{2A4D8D7D-408C-45D5-A71F-DFF0C5DA24BE}" destId="{4C9A04C0-9465-4EFA-8735-AA48F9595140}" srcOrd="0" destOrd="0" presId="urn:microsoft.com/office/officeart/2005/8/layout/hList1"/>
    <dgm:cxn modelId="{DC0BC9A5-80E7-453A-ADE8-D77F16882179}" srcId="{2A4D8D7D-408C-45D5-A71F-DFF0C5DA24BE}" destId="{D7E3A9F8-7CCD-42C5-B941-D84F7814EC83}" srcOrd="0" destOrd="0" parTransId="{A5303755-0A32-458B-94DB-2B67193BE569}" sibTransId="{B746E31B-0956-415B-933E-C6DC754BDB87}"/>
    <dgm:cxn modelId="{236DD8AC-3ACE-432C-B22F-5CD4426AAFCF}" type="presOf" srcId="{D7E3A9F8-7CCD-42C5-B941-D84F7814EC83}" destId="{BD4503AA-381E-4CBE-9F36-BCDC9BC225AF}" srcOrd="0" destOrd="0" presId="urn:microsoft.com/office/officeart/2005/8/layout/hList1"/>
    <dgm:cxn modelId="{8BDF56CD-693D-4FE6-809A-BCA87F488838}" type="presOf" srcId="{94687E10-FA4E-446B-AEA5-7074CDB00386}" destId="{75B24E7B-9029-42C3-B3D1-83A53DC396BC}" srcOrd="0" destOrd="1" presId="urn:microsoft.com/office/officeart/2005/8/layout/hList1"/>
    <dgm:cxn modelId="{A12F3DB5-2848-4EBE-BCF9-B8893EC2F6F7}" type="presOf" srcId="{5A8A70D0-4C7B-4FFB-826F-4FFCBCC9FC57}" destId="{C5CFD0E1-D993-47DF-A47D-4A5832CDBD31}" srcOrd="0" destOrd="0" presId="urn:microsoft.com/office/officeart/2005/8/layout/hList1"/>
    <dgm:cxn modelId="{B2412FDE-CB59-4FA4-B135-7EDD02C79C33}" srcId="{D7E3A9F8-7CCD-42C5-B941-D84F7814EC83}" destId="{C6F4ACF8-1FB1-45CB-A0F2-5CA3BC7BD11C}" srcOrd="1" destOrd="0" parTransId="{22DDB87A-6BAD-4212-92BA-03B17B8A725B}" sibTransId="{A3527BF9-DEC7-4AE1-9B6C-3284A4FED661}"/>
    <dgm:cxn modelId="{D4CA2EAF-F738-4058-A852-4A00FFF35BB2}" type="presParOf" srcId="{4C9A04C0-9465-4EFA-8735-AA48F9595140}" destId="{8810A8CB-F229-43D1-BAC5-BE2C84322DE1}" srcOrd="0" destOrd="0" presId="urn:microsoft.com/office/officeart/2005/8/layout/hList1"/>
    <dgm:cxn modelId="{FCE9DAF7-5591-4498-95CB-B8CAD47D0D83}" type="presParOf" srcId="{8810A8CB-F229-43D1-BAC5-BE2C84322DE1}" destId="{BD4503AA-381E-4CBE-9F36-BCDC9BC225AF}" srcOrd="0" destOrd="0" presId="urn:microsoft.com/office/officeart/2005/8/layout/hList1"/>
    <dgm:cxn modelId="{13C2B8D9-3995-407E-BD24-95CB4334A295}" type="presParOf" srcId="{8810A8CB-F229-43D1-BAC5-BE2C84322DE1}" destId="{754C6682-9BCD-4606-9FA2-DC9F9367BB78}" srcOrd="1" destOrd="0" presId="urn:microsoft.com/office/officeart/2005/8/layout/hList1"/>
    <dgm:cxn modelId="{C7220FB7-AF19-4936-A649-BD0A6412F6C6}" type="presParOf" srcId="{4C9A04C0-9465-4EFA-8735-AA48F9595140}" destId="{5201114F-D1C8-4F01-ABF0-4871D2C5A75B}" srcOrd="1" destOrd="0" presId="urn:microsoft.com/office/officeart/2005/8/layout/hList1"/>
    <dgm:cxn modelId="{C17FFF67-05BF-4D71-ADA3-9009CE64EEB7}" type="presParOf" srcId="{4C9A04C0-9465-4EFA-8735-AA48F9595140}" destId="{CDF050AB-467F-40B4-90F4-F6720EC8ADBC}" srcOrd="2" destOrd="0" presId="urn:microsoft.com/office/officeart/2005/8/layout/hList1"/>
    <dgm:cxn modelId="{2F35167A-86FE-4062-ADC6-441A0C3B25C8}" type="presParOf" srcId="{CDF050AB-467F-40B4-90F4-F6720EC8ADBC}" destId="{C5CFD0E1-D993-47DF-A47D-4A5832CDBD31}" srcOrd="0" destOrd="0" presId="urn:microsoft.com/office/officeart/2005/8/layout/hList1"/>
    <dgm:cxn modelId="{72BD06CA-E64D-48B2-B064-E08925380833}" type="presParOf" srcId="{CDF050AB-467F-40B4-90F4-F6720EC8ADBC}" destId="{75B24E7B-9029-42C3-B3D1-83A53DC396B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635349-FAC0-41DE-9E14-66E70D9D7D7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DE41CC90-99C7-4029-861E-E92E1D20535B}">
      <dgm:prSet phldrT="[文本]"/>
      <dgm:spPr/>
      <dgm:t>
        <a:bodyPr/>
        <a:lstStyle/>
        <a:p>
          <a:r>
            <a:rPr lang="en-US" altLang="zh-CN" b="0" i="0" u="none" dirty="0" smtClean="0"/>
            <a:t>2005</a:t>
          </a:r>
          <a:r>
            <a:rPr lang="zh-CN" altLang="en-US" b="0" i="0" u="none" dirty="0" smtClean="0"/>
            <a:t>年，国务院颁布</a:t>
          </a:r>
          <a:r>
            <a:rPr lang="en-US" altLang="zh-CN" b="0" i="0" u="none" dirty="0" smtClean="0"/>
            <a:t>《</a:t>
          </a:r>
          <a:r>
            <a:rPr lang="zh-CN" altLang="en-US" b="0" i="0" u="none" dirty="0" smtClean="0"/>
            <a:t>国家中长期科学和技术发展规划纲要（</a:t>
          </a:r>
          <a:r>
            <a:rPr lang="en-US" altLang="zh-CN" b="0" i="0" u="none" dirty="0" smtClean="0"/>
            <a:t>2006-2020</a:t>
          </a:r>
          <a:r>
            <a:rPr lang="zh-CN" altLang="en-US" b="0" i="0" u="none" dirty="0" smtClean="0"/>
            <a:t>）</a:t>
          </a:r>
          <a:r>
            <a:rPr lang="en-US" altLang="zh-CN" b="0" i="0" u="none" dirty="0" smtClean="0"/>
            <a:t>》</a:t>
          </a:r>
          <a:endParaRPr lang="zh-CN" altLang="en-US" dirty="0"/>
        </a:p>
      </dgm:t>
    </dgm:pt>
    <dgm:pt modelId="{29083659-4C70-4E89-AF69-9E1EFF6704FB}" type="parTrans" cxnId="{76DB93EA-728E-4915-83E4-566A98CF20F5}">
      <dgm:prSet/>
      <dgm:spPr/>
      <dgm:t>
        <a:bodyPr/>
        <a:lstStyle/>
        <a:p>
          <a:endParaRPr lang="zh-CN" altLang="en-US"/>
        </a:p>
      </dgm:t>
    </dgm:pt>
    <dgm:pt modelId="{E16D51FB-D0BF-4B9D-B3C6-745850F7C878}" type="sibTrans" cxnId="{76DB93EA-728E-4915-83E4-566A98CF20F5}">
      <dgm:prSet/>
      <dgm:spPr/>
      <dgm:t>
        <a:bodyPr/>
        <a:lstStyle/>
        <a:p>
          <a:endParaRPr lang="zh-CN" altLang="en-US"/>
        </a:p>
      </dgm:t>
    </dgm:pt>
    <dgm:pt modelId="{B40ADD28-9F60-4A8F-A7B4-24AA73722F19}">
      <dgm:prSet phldrT="[文本]"/>
      <dgm:spPr/>
      <dgm:t>
        <a:bodyPr/>
        <a:lstStyle/>
        <a:p>
          <a:r>
            <a:rPr lang="en-US" altLang="zh-CN" b="0" i="0" u="none" dirty="0" smtClean="0"/>
            <a:t>2006</a:t>
          </a:r>
          <a:r>
            <a:rPr lang="zh-CN" altLang="en-US" b="0" i="0" u="none" dirty="0" smtClean="0"/>
            <a:t>年</a:t>
          </a:r>
          <a:r>
            <a:rPr lang="en-US" altLang="zh-CN" b="0" i="0" u="none" dirty="0" smtClean="0"/>
            <a:t>2</a:t>
          </a:r>
          <a:r>
            <a:rPr lang="zh-CN" altLang="en-US" b="0" i="0" u="none" dirty="0" smtClean="0"/>
            <a:t>月</a:t>
          </a:r>
          <a:r>
            <a:rPr lang="en-US" altLang="zh-CN" b="0" i="0" u="none" dirty="0" smtClean="0"/>
            <a:t>6</a:t>
          </a:r>
          <a:r>
            <a:rPr lang="zh-CN" altLang="en-US" b="0" i="0" u="none" dirty="0" smtClean="0"/>
            <a:t>日，国务院颁布实施</a:t>
          </a:r>
          <a:r>
            <a:rPr lang="en-US" altLang="zh-CN" b="0" i="0" u="none" dirty="0" smtClean="0"/>
            <a:t>《</a:t>
          </a:r>
          <a:r>
            <a:rPr lang="zh-CN" altLang="en-US" b="0" i="0" u="none" dirty="0" smtClean="0"/>
            <a:t>全民科学素质行动计划纲要（</a:t>
          </a:r>
          <a:r>
            <a:rPr lang="en-US" altLang="zh-CN" b="0" i="0" u="none" dirty="0" smtClean="0"/>
            <a:t>2006-2010-2020</a:t>
          </a:r>
          <a:r>
            <a:rPr lang="zh-CN" altLang="en-US" b="0" i="0" u="none" dirty="0" smtClean="0"/>
            <a:t>年）</a:t>
          </a:r>
          <a:r>
            <a:rPr lang="en-US" altLang="zh-CN" b="0" i="0" u="none" dirty="0" smtClean="0"/>
            <a:t>》</a:t>
          </a:r>
          <a:endParaRPr lang="zh-CN" altLang="en-US" dirty="0"/>
        </a:p>
      </dgm:t>
    </dgm:pt>
    <dgm:pt modelId="{1D04BF6F-02B2-49A4-A7A1-B09D896D798F}" type="parTrans" cxnId="{005CE106-E4BA-4E4E-9737-7EE04CD8027C}">
      <dgm:prSet/>
      <dgm:spPr/>
      <dgm:t>
        <a:bodyPr/>
        <a:lstStyle/>
        <a:p>
          <a:endParaRPr lang="zh-CN" altLang="en-US"/>
        </a:p>
      </dgm:t>
    </dgm:pt>
    <dgm:pt modelId="{FC1BDC24-92E1-4F38-A717-7D212506ED59}" type="sibTrans" cxnId="{005CE106-E4BA-4E4E-9737-7EE04CD8027C}">
      <dgm:prSet/>
      <dgm:spPr/>
      <dgm:t>
        <a:bodyPr/>
        <a:lstStyle/>
        <a:p>
          <a:endParaRPr lang="zh-CN" altLang="en-US"/>
        </a:p>
      </dgm:t>
    </dgm:pt>
    <dgm:pt modelId="{FCEAF81B-AEA6-4D1F-B55B-B8449BDBCBF1}">
      <dgm:prSet phldrT="[文本]"/>
      <dgm:spPr/>
      <dgm:t>
        <a:bodyPr/>
        <a:lstStyle/>
        <a:p>
          <a:r>
            <a:rPr lang="zh-CN" altLang="en-US" b="0" i="0" u="none" dirty="0" smtClean="0"/>
            <a:t>对我国科普事业的发展进行了具体部署，提出我国科普事业发展的中长期目标。</a:t>
          </a:r>
          <a:endParaRPr lang="zh-CN" altLang="en-US" dirty="0"/>
        </a:p>
      </dgm:t>
    </dgm:pt>
    <dgm:pt modelId="{2DD7E027-4698-442F-8A9A-474A794DD1C1}" type="parTrans" cxnId="{2C23F49E-1B91-406F-9FB9-59EDA6907622}">
      <dgm:prSet/>
      <dgm:spPr/>
      <dgm:t>
        <a:bodyPr/>
        <a:lstStyle/>
        <a:p>
          <a:endParaRPr lang="zh-CN" altLang="en-US"/>
        </a:p>
      </dgm:t>
    </dgm:pt>
    <dgm:pt modelId="{1554A89F-4C5E-4901-9BD4-4653B3F0CC00}" type="sibTrans" cxnId="{2C23F49E-1B91-406F-9FB9-59EDA6907622}">
      <dgm:prSet/>
      <dgm:spPr/>
      <dgm:t>
        <a:bodyPr/>
        <a:lstStyle/>
        <a:p>
          <a:endParaRPr lang="zh-CN" altLang="en-US"/>
        </a:p>
      </dgm:t>
    </dgm:pt>
    <dgm:pt modelId="{718444E2-5C5C-47A5-9C61-08F46157A235}">
      <dgm:prSet phldrT="[文本]"/>
      <dgm:spPr/>
      <dgm:t>
        <a:bodyPr/>
        <a:lstStyle/>
        <a:p>
          <a:r>
            <a:rPr lang="zh-CN" altLang="en-US" b="0" i="0" u="none" dirty="0" smtClean="0"/>
            <a:t>对科普单位开展科普活动的增值税和营业税予以优惠减免。</a:t>
          </a:r>
          <a:endParaRPr lang="zh-CN" altLang="en-US" dirty="0"/>
        </a:p>
      </dgm:t>
    </dgm:pt>
    <dgm:pt modelId="{8BA8013B-B8D9-46DF-919A-CFFBFF66528D}" type="parTrans" cxnId="{067328EA-170F-46C5-8C36-8647337A168A}">
      <dgm:prSet/>
      <dgm:spPr/>
      <dgm:t>
        <a:bodyPr/>
        <a:lstStyle/>
        <a:p>
          <a:endParaRPr lang="zh-CN" altLang="en-US"/>
        </a:p>
      </dgm:t>
    </dgm:pt>
    <dgm:pt modelId="{9203574F-7886-4109-A223-CD442E7E02AE}" type="sibTrans" cxnId="{067328EA-170F-46C5-8C36-8647337A168A}">
      <dgm:prSet/>
      <dgm:spPr/>
      <dgm:t>
        <a:bodyPr/>
        <a:lstStyle/>
        <a:p>
          <a:endParaRPr lang="zh-CN" altLang="en-US"/>
        </a:p>
      </dgm:t>
    </dgm:pt>
    <dgm:pt modelId="{A0B553CB-EB44-4F46-967C-7AA71B4E8B30}">
      <dgm:prSet phldrT="[文本]"/>
      <dgm:spPr/>
      <dgm:t>
        <a:bodyPr/>
        <a:lstStyle/>
        <a:p>
          <a:r>
            <a:rPr lang="zh-CN" altLang="en-US" b="0" i="0" u="none" dirty="0" smtClean="0"/>
            <a:t>从实施全科学素质行动计划、加强国家科普能力建设、建立科普事业和良性运行机制三个方面对我国科普事业进行了规划。</a:t>
          </a:r>
          <a:endParaRPr lang="zh-CN" altLang="en-US" dirty="0"/>
        </a:p>
      </dgm:t>
    </dgm:pt>
    <dgm:pt modelId="{EE743475-2574-4CCF-9F0F-C38AE5407BC6}" type="parTrans" cxnId="{B067A9AF-F8F7-4BE0-89C7-FEE696FA5002}">
      <dgm:prSet/>
      <dgm:spPr/>
      <dgm:t>
        <a:bodyPr/>
        <a:lstStyle/>
        <a:p>
          <a:endParaRPr lang="zh-CN" altLang="en-US"/>
        </a:p>
      </dgm:t>
    </dgm:pt>
    <dgm:pt modelId="{37A97643-7518-4FFD-8074-F825126A03B8}" type="sibTrans" cxnId="{B067A9AF-F8F7-4BE0-89C7-FEE696FA5002}">
      <dgm:prSet/>
      <dgm:spPr/>
      <dgm:t>
        <a:bodyPr/>
        <a:lstStyle/>
        <a:p>
          <a:endParaRPr lang="zh-CN" altLang="en-US"/>
        </a:p>
      </dgm:t>
    </dgm:pt>
    <dgm:pt modelId="{4CA9D5B8-8765-4F2A-8290-A476CF67B8C7}">
      <dgm:prSet phldrT="[文本]"/>
      <dgm:spPr/>
      <dgm:t>
        <a:bodyPr/>
        <a:lstStyle/>
        <a:p>
          <a:r>
            <a:rPr lang="en-US" altLang="zh-CN" b="0" i="0" u="none" dirty="0" smtClean="0"/>
            <a:t>2006</a:t>
          </a:r>
          <a:r>
            <a:rPr lang="zh-CN" altLang="en-US" b="0" i="0" u="none" dirty="0" smtClean="0"/>
            <a:t>年</a:t>
          </a:r>
          <a:r>
            <a:rPr lang="en-US" altLang="zh-CN" b="0" i="0" u="none" dirty="0" smtClean="0"/>
            <a:t>12</a:t>
          </a:r>
          <a:r>
            <a:rPr lang="zh-CN" altLang="en-US" b="0" i="0" u="none" dirty="0" smtClean="0"/>
            <a:t>月，财政部、国家税务总局出台</a:t>
          </a:r>
          <a:r>
            <a:rPr lang="en-US" altLang="zh-CN" b="0" i="0" u="none" dirty="0" smtClean="0"/>
            <a:t>《</a:t>
          </a:r>
          <a:r>
            <a:rPr lang="zh-CN" altLang="en-US" b="0" i="0" u="none" dirty="0" smtClean="0"/>
            <a:t>关于宣传文化增值税和营业税优惠政策的通知</a:t>
          </a:r>
          <a:r>
            <a:rPr lang="en-US" altLang="zh-CN" b="0" i="0" u="none" dirty="0" smtClean="0"/>
            <a:t>》</a:t>
          </a:r>
          <a:endParaRPr lang="zh-CN" altLang="en-US" dirty="0"/>
        </a:p>
      </dgm:t>
    </dgm:pt>
    <dgm:pt modelId="{CB58FB0E-7670-4A94-971A-D6F9F04E2DDB}" type="parTrans" cxnId="{BFC478FD-0F26-4AF0-96F9-C3BC38EC9A5F}">
      <dgm:prSet/>
      <dgm:spPr/>
      <dgm:t>
        <a:bodyPr/>
        <a:lstStyle/>
        <a:p>
          <a:endParaRPr lang="zh-CN" altLang="en-US"/>
        </a:p>
      </dgm:t>
    </dgm:pt>
    <dgm:pt modelId="{7602A44F-FD99-4CB1-A1E8-E21CBE68E98A}" type="sibTrans" cxnId="{BFC478FD-0F26-4AF0-96F9-C3BC38EC9A5F}">
      <dgm:prSet/>
      <dgm:spPr/>
      <dgm:t>
        <a:bodyPr/>
        <a:lstStyle/>
        <a:p>
          <a:endParaRPr lang="zh-CN" altLang="en-US"/>
        </a:p>
      </dgm:t>
    </dgm:pt>
    <dgm:pt modelId="{222C321D-FF3C-4BEE-9083-7504CFD75E2F}">
      <dgm:prSet phldrT="[文本]"/>
      <dgm:spPr/>
      <dgm:t>
        <a:bodyPr/>
        <a:lstStyle/>
        <a:p>
          <a:r>
            <a:rPr lang="zh-CN" altLang="en-US" b="0" i="0" u="none" dirty="0" smtClean="0"/>
            <a:t>目前政策规定执行到</a:t>
          </a:r>
          <a:r>
            <a:rPr lang="en-US" altLang="zh-CN" b="0" i="0" u="none" dirty="0" smtClean="0"/>
            <a:t>2020</a:t>
          </a:r>
          <a:r>
            <a:rPr lang="zh-CN" altLang="en-US" b="0" i="0" u="none" dirty="0" smtClean="0"/>
            <a:t>年</a:t>
          </a:r>
          <a:endParaRPr lang="zh-CN" altLang="en-US" dirty="0"/>
        </a:p>
      </dgm:t>
    </dgm:pt>
    <dgm:pt modelId="{1BF2C1A8-4003-4321-AB66-D15E52B88430}" type="parTrans" cxnId="{B1DD822C-32F6-4C88-B8EC-59A34676B70F}">
      <dgm:prSet/>
      <dgm:spPr/>
    </dgm:pt>
    <dgm:pt modelId="{34AF7249-1867-425F-9DB5-59D81D3A0E05}" type="sibTrans" cxnId="{B1DD822C-32F6-4C88-B8EC-59A34676B70F}">
      <dgm:prSet/>
      <dgm:spPr/>
    </dgm:pt>
    <dgm:pt modelId="{BAEF9E9F-EEAF-48AC-9F14-9722140E6C89}" type="pres">
      <dgm:prSet presAssocID="{B5635349-FAC0-41DE-9E14-66E70D9D7D70}" presName="Name0" presStyleCnt="0">
        <dgm:presLayoutVars>
          <dgm:dir/>
          <dgm:animLvl val="lvl"/>
          <dgm:resizeHandles/>
        </dgm:presLayoutVars>
      </dgm:prSet>
      <dgm:spPr/>
      <dgm:t>
        <a:bodyPr/>
        <a:lstStyle/>
        <a:p>
          <a:endParaRPr lang="zh-CN" altLang="en-US"/>
        </a:p>
      </dgm:t>
    </dgm:pt>
    <dgm:pt modelId="{6FD472E1-F854-4EE1-B632-755C4A66F806}" type="pres">
      <dgm:prSet presAssocID="{DE41CC90-99C7-4029-861E-E92E1D20535B}" presName="linNode" presStyleCnt="0"/>
      <dgm:spPr/>
    </dgm:pt>
    <dgm:pt modelId="{956AD80D-4E39-480C-9520-9F62BC37E683}" type="pres">
      <dgm:prSet presAssocID="{DE41CC90-99C7-4029-861E-E92E1D20535B}" presName="parentShp" presStyleLbl="node1" presStyleIdx="0" presStyleCnt="3">
        <dgm:presLayoutVars>
          <dgm:bulletEnabled val="1"/>
        </dgm:presLayoutVars>
      </dgm:prSet>
      <dgm:spPr/>
      <dgm:t>
        <a:bodyPr/>
        <a:lstStyle/>
        <a:p>
          <a:endParaRPr lang="zh-CN" altLang="en-US"/>
        </a:p>
      </dgm:t>
    </dgm:pt>
    <dgm:pt modelId="{96EFA842-D8C3-422B-9CA6-2094F20AAB74}" type="pres">
      <dgm:prSet presAssocID="{DE41CC90-99C7-4029-861E-E92E1D20535B}" presName="childShp" presStyleLbl="bgAccFollowNode1" presStyleIdx="0" presStyleCnt="3">
        <dgm:presLayoutVars>
          <dgm:bulletEnabled val="1"/>
        </dgm:presLayoutVars>
      </dgm:prSet>
      <dgm:spPr/>
      <dgm:t>
        <a:bodyPr/>
        <a:lstStyle/>
        <a:p>
          <a:endParaRPr lang="zh-CN" altLang="en-US"/>
        </a:p>
      </dgm:t>
    </dgm:pt>
    <dgm:pt modelId="{FA436DD3-FC85-4764-91D2-BEA88792316E}" type="pres">
      <dgm:prSet presAssocID="{E16D51FB-D0BF-4B9D-B3C6-745850F7C878}" presName="spacing" presStyleCnt="0"/>
      <dgm:spPr/>
    </dgm:pt>
    <dgm:pt modelId="{BDF35ADA-640C-4237-80BB-F430249F315E}" type="pres">
      <dgm:prSet presAssocID="{B40ADD28-9F60-4A8F-A7B4-24AA73722F19}" presName="linNode" presStyleCnt="0"/>
      <dgm:spPr/>
    </dgm:pt>
    <dgm:pt modelId="{EEB734DF-AD8A-4280-BB60-CA60AE2C9E6D}" type="pres">
      <dgm:prSet presAssocID="{B40ADD28-9F60-4A8F-A7B4-24AA73722F19}" presName="parentShp" presStyleLbl="node1" presStyleIdx="1" presStyleCnt="3">
        <dgm:presLayoutVars>
          <dgm:bulletEnabled val="1"/>
        </dgm:presLayoutVars>
      </dgm:prSet>
      <dgm:spPr/>
      <dgm:t>
        <a:bodyPr/>
        <a:lstStyle/>
        <a:p>
          <a:endParaRPr lang="zh-CN" altLang="en-US"/>
        </a:p>
      </dgm:t>
    </dgm:pt>
    <dgm:pt modelId="{10DDC5E3-19FE-4AE8-BAC8-2759B85579E1}" type="pres">
      <dgm:prSet presAssocID="{B40ADD28-9F60-4A8F-A7B4-24AA73722F19}" presName="childShp" presStyleLbl="bgAccFollowNode1" presStyleIdx="1" presStyleCnt="3">
        <dgm:presLayoutVars>
          <dgm:bulletEnabled val="1"/>
        </dgm:presLayoutVars>
      </dgm:prSet>
      <dgm:spPr/>
      <dgm:t>
        <a:bodyPr/>
        <a:lstStyle/>
        <a:p>
          <a:endParaRPr lang="zh-CN" altLang="en-US"/>
        </a:p>
      </dgm:t>
    </dgm:pt>
    <dgm:pt modelId="{B3B2075D-744D-474C-BF57-22F409290E6D}" type="pres">
      <dgm:prSet presAssocID="{FC1BDC24-92E1-4F38-A717-7D212506ED59}" presName="spacing" presStyleCnt="0"/>
      <dgm:spPr/>
    </dgm:pt>
    <dgm:pt modelId="{375E5106-3F8D-4FA4-BFBE-490C2FEEFC8B}" type="pres">
      <dgm:prSet presAssocID="{4CA9D5B8-8765-4F2A-8290-A476CF67B8C7}" presName="linNode" presStyleCnt="0"/>
      <dgm:spPr/>
    </dgm:pt>
    <dgm:pt modelId="{8958386C-971B-470E-8EBC-0EAE3DD7C9D1}" type="pres">
      <dgm:prSet presAssocID="{4CA9D5B8-8765-4F2A-8290-A476CF67B8C7}" presName="parentShp" presStyleLbl="node1" presStyleIdx="2" presStyleCnt="3">
        <dgm:presLayoutVars>
          <dgm:bulletEnabled val="1"/>
        </dgm:presLayoutVars>
      </dgm:prSet>
      <dgm:spPr/>
      <dgm:t>
        <a:bodyPr/>
        <a:lstStyle/>
        <a:p>
          <a:endParaRPr lang="zh-CN" altLang="en-US"/>
        </a:p>
      </dgm:t>
    </dgm:pt>
    <dgm:pt modelId="{E7AFD4A8-7FBC-431B-AE0B-D8CA74911981}" type="pres">
      <dgm:prSet presAssocID="{4CA9D5B8-8765-4F2A-8290-A476CF67B8C7}" presName="childShp" presStyleLbl="bgAccFollowNode1" presStyleIdx="2" presStyleCnt="3" custLinFactNeighborY="-463">
        <dgm:presLayoutVars>
          <dgm:bulletEnabled val="1"/>
        </dgm:presLayoutVars>
      </dgm:prSet>
      <dgm:spPr/>
      <dgm:t>
        <a:bodyPr/>
        <a:lstStyle/>
        <a:p>
          <a:endParaRPr lang="zh-CN" altLang="en-US"/>
        </a:p>
      </dgm:t>
    </dgm:pt>
  </dgm:ptLst>
  <dgm:cxnLst>
    <dgm:cxn modelId="{258177E9-CC39-414E-9411-72BF15B9BAC3}" type="presOf" srcId="{718444E2-5C5C-47A5-9C61-08F46157A235}" destId="{E7AFD4A8-7FBC-431B-AE0B-D8CA74911981}" srcOrd="0" destOrd="0" presId="urn:microsoft.com/office/officeart/2005/8/layout/vList6"/>
    <dgm:cxn modelId="{BFC478FD-0F26-4AF0-96F9-C3BC38EC9A5F}" srcId="{B5635349-FAC0-41DE-9E14-66E70D9D7D70}" destId="{4CA9D5B8-8765-4F2A-8290-A476CF67B8C7}" srcOrd="2" destOrd="0" parTransId="{CB58FB0E-7670-4A94-971A-D6F9F04E2DDB}" sibTransId="{7602A44F-FD99-4CB1-A1E8-E21CBE68E98A}"/>
    <dgm:cxn modelId="{76DB93EA-728E-4915-83E4-566A98CF20F5}" srcId="{B5635349-FAC0-41DE-9E14-66E70D9D7D70}" destId="{DE41CC90-99C7-4029-861E-E92E1D20535B}" srcOrd="0" destOrd="0" parTransId="{29083659-4C70-4E89-AF69-9E1EFF6704FB}" sibTransId="{E16D51FB-D0BF-4B9D-B3C6-745850F7C878}"/>
    <dgm:cxn modelId="{B067A9AF-F8F7-4BE0-89C7-FEE696FA5002}" srcId="{DE41CC90-99C7-4029-861E-E92E1D20535B}" destId="{A0B553CB-EB44-4F46-967C-7AA71B4E8B30}" srcOrd="0" destOrd="0" parTransId="{EE743475-2574-4CCF-9F0F-C38AE5407BC6}" sibTransId="{37A97643-7518-4FFD-8074-F825126A03B8}"/>
    <dgm:cxn modelId="{067328EA-170F-46C5-8C36-8647337A168A}" srcId="{4CA9D5B8-8765-4F2A-8290-A476CF67B8C7}" destId="{718444E2-5C5C-47A5-9C61-08F46157A235}" srcOrd="0" destOrd="0" parTransId="{8BA8013B-B8D9-46DF-919A-CFFBFF66528D}" sibTransId="{9203574F-7886-4109-A223-CD442E7E02AE}"/>
    <dgm:cxn modelId="{1FA33B41-4C4A-481B-A216-45C3BD5A01BE}" type="presOf" srcId="{4CA9D5B8-8765-4F2A-8290-A476CF67B8C7}" destId="{8958386C-971B-470E-8EBC-0EAE3DD7C9D1}" srcOrd="0" destOrd="0" presId="urn:microsoft.com/office/officeart/2005/8/layout/vList6"/>
    <dgm:cxn modelId="{EA833D66-5A4F-4447-BFDB-F55BA6668382}" type="presOf" srcId="{B5635349-FAC0-41DE-9E14-66E70D9D7D70}" destId="{BAEF9E9F-EEAF-48AC-9F14-9722140E6C89}" srcOrd="0" destOrd="0" presId="urn:microsoft.com/office/officeart/2005/8/layout/vList6"/>
    <dgm:cxn modelId="{005CE106-E4BA-4E4E-9737-7EE04CD8027C}" srcId="{B5635349-FAC0-41DE-9E14-66E70D9D7D70}" destId="{B40ADD28-9F60-4A8F-A7B4-24AA73722F19}" srcOrd="1" destOrd="0" parTransId="{1D04BF6F-02B2-49A4-A7A1-B09D896D798F}" sibTransId="{FC1BDC24-92E1-4F38-A717-7D212506ED59}"/>
    <dgm:cxn modelId="{DE83B3F9-5321-406D-9A48-A9A9E61DE619}" type="presOf" srcId="{A0B553CB-EB44-4F46-967C-7AA71B4E8B30}" destId="{96EFA842-D8C3-422B-9CA6-2094F20AAB74}" srcOrd="0" destOrd="0" presId="urn:microsoft.com/office/officeart/2005/8/layout/vList6"/>
    <dgm:cxn modelId="{2C23F49E-1B91-406F-9FB9-59EDA6907622}" srcId="{B40ADD28-9F60-4A8F-A7B4-24AA73722F19}" destId="{FCEAF81B-AEA6-4D1F-B55B-B8449BDBCBF1}" srcOrd="0" destOrd="0" parTransId="{2DD7E027-4698-442F-8A9A-474A794DD1C1}" sibTransId="{1554A89F-4C5E-4901-9BD4-4653B3F0CC00}"/>
    <dgm:cxn modelId="{F6A56A79-F406-4440-AF21-B06CDFD740E4}" type="presOf" srcId="{B40ADD28-9F60-4A8F-A7B4-24AA73722F19}" destId="{EEB734DF-AD8A-4280-BB60-CA60AE2C9E6D}" srcOrd="0" destOrd="0" presId="urn:microsoft.com/office/officeart/2005/8/layout/vList6"/>
    <dgm:cxn modelId="{4BDD12CC-E3E3-4BF4-AEC6-3DAC34ED72F9}" type="presOf" srcId="{222C321D-FF3C-4BEE-9083-7504CFD75E2F}" destId="{E7AFD4A8-7FBC-431B-AE0B-D8CA74911981}" srcOrd="0" destOrd="1" presId="urn:microsoft.com/office/officeart/2005/8/layout/vList6"/>
    <dgm:cxn modelId="{68A45F02-127B-4D03-97CC-377D1A0177EB}" type="presOf" srcId="{FCEAF81B-AEA6-4D1F-B55B-B8449BDBCBF1}" destId="{10DDC5E3-19FE-4AE8-BAC8-2759B85579E1}" srcOrd="0" destOrd="0" presId="urn:microsoft.com/office/officeart/2005/8/layout/vList6"/>
    <dgm:cxn modelId="{B1DD822C-32F6-4C88-B8EC-59A34676B70F}" srcId="{4CA9D5B8-8765-4F2A-8290-A476CF67B8C7}" destId="{222C321D-FF3C-4BEE-9083-7504CFD75E2F}" srcOrd="1" destOrd="0" parTransId="{1BF2C1A8-4003-4321-AB66-D15E52B88430}" sibTransId="{34AF7249-1867-425F-9DB5-59D81D3A0E05}"/>
    <dgm:cxn modelId="{64084957-A812-41C6-AC84-E4AEF88771C3}" type="presOf" srcId="{DE41CC90-99C7-4029-861E-E92E1D20535B}" destId="{956AD80D-4E39-480C-9520-9F62BC37E683}" srcOrd="0" destOrd="0" presId="urn:microsoft.com/office/officeart/2005/8/layout/vList6"/>
    <dgm:cxn modelId="{52FDF594-4BD4-4DE5-89F1-B581FEF52D11}" type="presParOf" srcId="{BAEF9E9F-EEAF-48AC-9F14-9722140E6C89}" destId="{6FD472E1-F854-4EE1-B632-755C4A66F806}" srcOrd="0" destOrd="0" presId="urn:microsoft.com/office/officeart/2005/8/layout/vList6"/>
    <dgm:cxn modelId="{9CDDEEDE-A7B7-4D21-8D6D-5CB9DE7295DA}" type="presParOf" srcId="{6FD472E1-F854-4EE1-B632-755C4A66F806}" destId="{956AD80D-4E39-480C-9520-9F62BC37E683}" srcOrd="0" destOrd="0" presId="urn:microsoft.com/office/officeart/2005/8/layout/vList6"/>
    <dgm:cxn modelId="{6543D89E-9E90-4D99-8FFB-37727C1A1144}" type="presParOf" srcId="{6FD472E1-F854-4EE1-B632-755C4A66F806}" destId="{96EFA842-D8C3-422B-9CA6-2094F20AAB74}" srcOrd="1" destOrd="0" presId="urn:microsoft.com/office/officeart/2005/8/layout/vList6"/>
    <dgm:cxn modelId="{717FE536-5AE2-4AEE-9528-7361CE6CCDDF}" type="presParOf" srcId="{BAEF9E9F-EEAF-48AC-9F14-9722140E6C89}" destId="{FA436DD3-FC85-4764-91D2-BEA88792316E}" srcOrd="1" destOrd="0" presId="urn:microsoft.com/office/officeart/2005/8/layout/vList6"/>
    <dgm:cxn modelId="{7D38FB8D-CDE8-4E9E-9AE2-EF8AB18ECA71}" type="presParOf" srcId="{BAEF9E9F-EEAF-48AC-9F14-9722140E6C89}" destId="{BDF35ADA-640C-4237-80BB-F430249F315E}" srcOrd="2" destOrd="0" presId="urn:microsoft.com/office/officeart/2005/8/layout/vList6"/>
    <dgm:cxn modelId="{5F3D709D-5DDF-479C-923C-F66602A72FCC}" type="presParOf" srcId="{BDF35ADA-640C-4237-80BB-F430249F315E}" destId="{EEB734DF-AD8A-4280-BB60-CA60AE2C9E6D}" srcOrd="0" destOrd="0" presId="urn:microsoft.com/office/officeart/2005/8/layout/vList6"/>
    <dgm:cxn modelId="{8A69CA02-8D99-46C1-AB3C-D0413FF504F6}" type="presParOf" srcId="{BDF35ADA-640C-4237-80BB-F430249F315E}" destId="{10DDC5E3-19FE-4AE8-BAC8-2759B85579E1}" srcOrd="1" destOrd="0" presId="urn:microsoft.com/office/officeart/2005/8/layout/vList6"/>
    <dgm:cxn modelId="{2EAA39AD-900F-448E-BBA3-BDB045A7ADE0}" type="presParOf" srcId="{BAEF9E9F-EEAF-48AC-9F14-9722140E6C89}" destId="{B3B2075D-744D-474C-BF57-22F409290E6D}" srcOrd="3" destOrd="0" presId="urn:microsoft.com/office/officeart/2005/8/layout/vList6"/>
    <dgm:cxn modelId="{25EE3FEC-9188-4BA5-882C-CFF7841DBCB0}" type="presParOf" srcId="{BAEF9E9F-EEAF-48AC-9F14-9722140E6C89}" destId="{375E5106-3F8D-4FA4-BFBE-490C2FEEFC8B}" srcOrd="4" destOrd="0" presId="urn:microsoft.com/office/officeart/2005/8/layout/vList6"/>
    <dgm:cxn modelId="{C42F50A2-50D2-4B04-BC1F-F177694FDB72}" type="presParOf" srcId="{375E5106-3F8D-4FA4-BFBE-490C2FEEFC8B}" destId="{8958386C-971B-470E-8EBC-0EAE3DD7C9D1}" srcOrd="0" destOrd="0" presId="urn:microsoft.com/office/officeart/2005/8/layout/vList6"/>
    <dgm:cxn modelId="{F24CCFEE-0D0A-4EE9-B4D7-29E0DC4D39AF}" type="presParOf" srcId="{375E5106-3F8D-4FA4-BFBE-490C2FEEFC8B}" destId="{E7AFD4A8-7FBC-431B-AE0B-D8CA74911981}"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A9271-54E3-4D12-8D1D-F8B6DEC596C6}" type="doc">
      <dgm:prSet loTypeId="urn:microsoft.com/office/officeart/2005/8/layout/lProcess2" loCatId="list" qsTypeId="urn:microsoft.com/office/officeart/2005/8/quickstyle/3d1#3" qsCatId="3D" csTypeId="urn:microsoft.com/office/officeart/2005/8/colors/accent1_2#4" csCatId="accent1" phldr="1"/>
      <dgm:spPr/>
      <dgm:t>
        <a:bodyPr/>
        <a:lstStyle/>
        <a:p>
          <a:endParaRPr lang="zh-CN" altLang="en-US"/>
        </a:p>
      </dgm:t>
    </dgm:pt>
    <dgm:pt modelId="{12C77796-A1A6-4C2E-9D77-A8A5112065FC}">
      <dgm:prSet phldrT="[文本]"/>
      <dgm:spPr/>
      <dgm:t>
        <a:bodyPr/>
        <a:lstStyle/>
        <a:p>
          <a:r>
            <a:rPr lang="en-US" altLang="zh-CN" b="0" i="0" u="none" dirty="0" smtClean="0"/>
            <a:t>2007</a:t>
          </a:r>
          <a:r>
            <a:rPr lang="zh-CN" altLang="en-US" b="0" i="0" u="none" dirty="0" smtClean="0"/>
            <a:t>年</a:t>
          </a:r>
          <a:r>
            <a:rPr lang="en-US" altLang="zh-CN" b="0" i="0" u="none" dirty="0" smtClean="0"/>
            <a:t>1</a:t>
          </a:r>
          <a:r>
            <a:rPr lang="zh-CN" altLang="en-US" b="0" i="0" u="none" dirty="0" smtClean="0"/>
            <a:t>月</a:t>
          </a:r>
          <a:r>
            <a:rPr lang="en-US" altLang="zh-CN" b="0" i="0" u="none" dirty="0" smtClean="0"/>
            <a:t>17</a:t>
          </a:r>
          <a:r>
            <a:rPr lang="zh-CN" altLang="en-US" b="0" i="0" u="none" dirty="0" smtClean="0"/>
            <a:t>日，科技部、中宣部、发改委、教育部、国防科工委、财政部、中国科协、中科院联合下发</a:t>
          </a:r>
          <a:r>
            <a:rPr lang="en-US" altLang="zh-CN" b="0" i="0" u="none" dirty="0" smtClean="0"/>
            <a:t>《</a:t>
          </a:r>
          <a:r>
            <a:rPr lang="zh-CN" altLang="en-US" b="0" i="0" u="none" dirty="0" smtClean="0"/>
            <a:t>关于加强国家科普能力建设的若干意见</a:t>
          </a:r>
          <a:r>
            <a:rPr lang="en-US" altLang="zh-CN" b="0" i="0" u="none" dirty="0" smtClean="0"/>
            <a:t>》</a:t>
          </a:r>
          <a:endParaRPr lang="zh-CN" altLang="en-US" dirty="0"/>
        </a:p>
      </dgm:t>
    </dgm:pt>
    <dgm:pt modelId="{9959E6E0-8C8E-466B-8CF0-9B7552F4B7EF}" type="parTrans" cxnId="{6B7F6CD4-0EBA-4ED7-B59D-FC7F56E6ED00}">
      <dgm:prSet/>
      <dgm:spPr/>
      <dgm:t>
        <a:bodyPr/>
        <a:lstStyle/>
        <a:p>
          <a:endParaRPr lang="zh-CN" altLang="en-US"/>
        </a:p>
      </dgm:t>
    </dgm:pt>
    <dgm:pt modelId="{BA06AAF4-32CB-40FE-9CA4-6DBB6C9E4798}" type="sibTrans" cxnId="{6B7F6CD4-0EBA-4ED7-B59D-FC7F56E6ED00}">
      <dgm:prSet/>
      <dgm:spPr/>
      <dgm:t>
        <a:bodyPr/>
        <a:lstStyle/>
        <a:p>
          <a:endParaRPr lang="zh-CN" altLang="en-US"/>
        </a:p>
      </dgm:t>
    </dgm:pt>
    <dgm:pt modelId="{97933C88-63C5-488B-8135-574133A7B475}">
      <dgm:prSet phldrT="[文本]"/>
      <dgm:spPr/>
      <dgm:t>
        <a:bodyPr/>
        <a:lstStyle/>
        <a:p>
          <a:r>
            <a:rPr lang="en-US" altLang="zh-CN" b="0" i="0" u="none" dirty="0" smtClean="0"/>
            <a:t>2015</a:t>
          </a:r>
          <a:r>
            <a:rPr lang="zh-CN" altLang="en-US" b="0" i="0" u="none" dirty="0" smtClean="0"/>
            <a:t>年</a:t>
          </a:r>
          <a:r>
            <a:rPr lang="en-US" altLang="zh-CN" b="0" i="0" u="none" dirty="0" smtClean="0"/>
            <a:t>3</a:t>
          </a:r>
          <a:r>
            <a:rPr lang="zh-CN" altLang="en-US" b="0" i="0" u="none" dirty="0" smtClean="0"/>
            <a:t>月，中科院和科技部联合发布</a:t>
          </a:r>
          <a:r>
            <a:rPr lang="en-US" altLang="zh-CN" b="0" i="0" u="none" dirty="0" smtClean="0"/>
            <a:t>《</a:t>
          </a:r>
          <a:r>
            <a:rPr lang="zh-CN" altLang="en-US" b="0" i="0" u="none" dirty="0" smtClean="0"/>
            <a:t>关于加强中国科学院科普工作的若干意见</a:t>
          </a:r>
          <a:r>
            <a:rPr lang="en-US" altLang="zh-CN" b="0" i="0" u="none" dirty="0" smtClean="0"/>
            <a:t>》</a:t>
          </a:r>
          <a:endParaRPr lang="zh-CN" altLang="en-US" dirty="0"/>
        </a:p>
      </dgm:t>
    </dgm:pt>
    <dgm:pt modelId="{0C7A63A7-51A3-4FE3-96B9-4E532361AF54}" type="parTrans" cxnId="{F9F630E2-07F2-4FA9-8F3B-BB491B660852}">
      <dgm:prSet/>
      <dgm:spPr/>
      <dgm:t>
        <a:bodyPr/>
        <a:lstStyle/>
        <a:p>
          <a:endParaRPr lang="zh-CN" altLang="en-US"/>
        </a:p>
      </dgm:t>
    </dgm:pt>
    <dgm:pt modelId="{FE5D3B1B-F677-49FF-8228-9959C63BB20A}" type="sibTrans" cxnId="{F9F630E2-07F2-4FA9-8F3B-BB491B660852}">
      <dgm:prSet/>
      <dgm:spPr/>
      <dgm:t>
        <a:bodyPr/>
        <a:lstStyle/>
        <a:p>
          <a:endParaRPr lang="zh-CN" altLang="en-US"/>
        </a:p>
      </dgm:t>
    </dgm:pt>
    <dgm:pt modelId="{67E6AEF4-9848-4FD1-B9C9-217F1A57D3D8}">
      <dgm:prSet phldrT="[文本]"/>
      <dgm:spPr/>
      <dgm:t>
        <a:bodyPr/>
        <a:lstStyle/>
        <a:p>
          <a:r>
            <a:rPr lang="zh-CN" altLang="en-US" b="0" i="0" u="none" dirty="0" smtClean="0"/>
            <a:t>中国科学院和科学技术部实施“高端科研资源科普化”计划，促进中国科学院丰富的科研资源转化为科普设施、科普产品、科普人才</a:t>
          </a:r>
          <a:endParaRPr lang="zh-CN" altLang="en-US" dirty="0"/>
        </a:p>
      </dgm:t>
    </dgm:pt>
    <dgm:pt modelId="{5B06DDD8-707F-42A0-A2A0-B30F2FC588EF}" type="parTrans" cxnId="{E66F7D13-176A-4C42-ABDC-0DAACD2B2807}">
      <dgm:prSet/>
      <dgm:spPr/>
      <dgm:t>
        <a:bodyPr/>
        <a:lstStyle/>
        <a:p>
          <a:endParaRPr lang="zh-CN" altLang="en-US"/>
        </a:p>
      </dgm:t>
    </dgm:pt>
    <dgm:pt modelId="{DECB593C-522C-4C5D-9185-9EBC96CBDFC3}" type="sibTrans" cxnId="{E66F7D13-176A-4C42-ABDC-0DAACD2B2807}">
      <dgm:prSet/>
      <dgm:spPr/>
      <dgm:t>
        <a:bodyPr/>
        <a:lstStyle/>
        <a:p>
          <a:endParaRPr lang="zh-CN" altLang="en-US"/>
        </a:p>
      </dgm:t>
    </dgm:pt>
    <dgm:pt modelId="{5F392B73-A31D-49D6-8EE9-202718A4CC01}">
      <dgm:prSet phldrT="[文本]"/>
      <dgm:spPr/>
      <dgm:t>
        <a:bodyPr/>
        <a:lstStyle/>
        <a:p>
          <a:r>
            <a:rPr lang="zh-CN" altLang="en-US" b="0" i="0" u="none" dirty="0" smtClean="0"/>
            <a:t>建设科普工作国家队，引领我国科普工作发展</a:t>
          </a:r>
          <a:endParaRPr lang="zh-CN" altLang="en-US" dirty="0"/>
        </a:p>
      </dgm:t>
    </dgm:pt>
    <dgm:pt modelId="{31C80899-455C-4DCC-BC75-ECE76C237A39}" type="parTrans" cxnId="{02C58E2F-76D7-4812-83F2-670331EFDF6E}">
      <dgm:prSet/>
      <dgm:spPr/>
      <dgm:t>
        <a:bodyPr/>
        <a:lstStyle/>
        <a:p>
          <a:endParaRPr lang="zh-CN" altLang="en-US"/>
        </a:p>
      </dgm:t>
    </dgm:pt>
    <dgm:pt modelId="{F7940643-0891-4312-8CBF-90B61C9DDB5B}" type="sibTrans" cxnId="{02C58E2F-76D7-4812-83F2-670331EFDF6E}">
      <dgm:prSet/>
      <dgm:spPr/>
      <dgm:t>
        <a:bodyPr/>
        <a:lstStyle/>
        <a:p>
          <a:endParaRPr lang="zh-CN" altLang="en-US"/>
        </a:p>
      </dgm:t>
    </dgm:pt>
    <dgm:pt modelId="{9F7A15AB-2E9A-49ED-A1CD-57422214C07F}">
      <dgm:prSet phldrT="[文本]"/>
      <dgm:spPr/>
      <dgm:t>
        <a:bodyPr/>
        <a:lstStyle/>
        <a:p>
          <a:r>
            <a:rPr lang="zh-CN" altLang="en-US" b="0" i="0" u="none" dirty="0" smtClean="0"/>
            <a:t>指出国家科普能力建设是建设创新型国家的一项基础性、战略性任务</a:t>
          </a:r>
          <a:endParaRPr lang="zh-CN" altLang="en-US" dirty="0"/>
        </a:p>
      </dgm:t>
    </dgm:pt>
    <dgm:pt modelId="{F12E94C6-8566-4E95-83D9-A2DC096A6D85}" type="parTrans" cxnId="{505A37D7-F2B6-466B-B53F-986F1591B39B}">
      <dgm:prSet/>
      <dgm:spPr/>
      <dgm:t>
        <a:bodyPr/>
        <a:lstStyle/>
        <a:p>
          <a:endParaRPr lang="zh-CN" altLang="en-US"/>
        </a:p>
      </dgm:t>
    </dgm:pt>
    <dgm:pt modelId="{FFAB12BB-511C-4DE5-929B-079B16085CDE}" type="sibTrans" cxnId="{505A37D7-F2B6-466B-B53F-986F1591B39B}">
      <dgm:prSet/>
      <dgm:spPr/>
      <dgm:t>
        <a:bodyPr/>
        <a:lstStyle/>
        <a:p>
          <a:endParaRPr lang="zh-CN" altLang="en-US"/>
        </a:p>
      </dgm:t>
    </dgm:pt>
    <dgm:pt modelId="{4C5A792E-E5B4-4D03-AF67-BAA6D364D429}">
      <dgm:prSet phldrT="[文本]"/>
      <dgm:spPr/>
      <dgm:t>
        <a:bodyPr/>
        <a:lstStyle/>
        <a:p>
          <a:r>
            <a:rPr lang="zh-CN" altLang="en-US" b="0" i="0" u="none" dirty="0" smtClean="0"/>
            <a:t>这是国家首次以专门文件的形式要求加强科普能力建设，体现了国家将科普事业社会化的理念</a:t>
          </a:r>
          <a:endParaRPr lang="zh-CN" altLang="en-US" dirty="0"/>
        </a:p>
      </dgm:t>
    </dgm:pt>
    <dgm:pt modelId="{0EC8E51F-C2FA-48A3-8783-EDEB75A16100}" type="parTrans" cxnId="{47905988-0213-46A9-99C3-9ED47C55996C}">
      <dgm:prSet/>
      <dgm:spPr/>
      <dgm:t>
        <a:bodyPr/>
        <a:lstStyle/>
        <a:p>
          <a:endParaRPr lang="zh-CN" altLang="en-US"/>
        </a:p>
      </dgm:t>
    </dgm:pt>
    <dgm:pt modelId="{1CF98A38-CCF5-4B9D-879D-BECDAB0E7397}" type="sibTrans" cxnId="{47905988-0213-46A9-99C3-9ED47C55996C}">
      <dgm:prSet/>
      <dgm:spPr/>
      <dgm:t>
        <a:bodyPr/>
        <a:lstStyle/>
        <a:p>
          <a:endParaRPr lang="zh-CN" altLang="en-US"/>
        </a:p>
      </dgm:t>
    </dgm:pt>
    <dgm:pt modelId="{593D9E9A-97F4-47FC-BA5B-81B4056A27D2}">
      <dgm:prSet phldrT="[文本]"/>
      <dgm:spPr/>
      <dgm:t>
        <a:bodyPr/>
        <a:lstStyle/>
        <a:p>
          <a:r>
            <a:rPr lang="en-US" altLang="zh-CN" b="0" i="0" u="none" smtClean="0"/>
            <a:t>2016</a:t>
          </a:r>
          <a:r>
            <a:rPr lang="zh-CN" altLang="en-US" b="0" i="0" u="none" smtClean="0"/>
            <a:t>年</a:t>
          </a:r>
          <a:r>
            <a:rPr lang="en-US" altLang="zh-CN" b="0" i="0" u="none" smtClean="0"/>
            <a:t>3</a:t>
          </a:r>
          <a:r>
            <a:rPr lang="zh-CN" altLang="en-US" b="0" i="0" u="none" smtClean="0"/>
            <a:t>月，</a:t>
          </a:r>
          <a:r>
            <a:rPr lang="en-US" altLang="zh-CN" b="0" i="0" u="none" smtClean="0"/>
            <a:t>《</a:t>
          </a:r>
          <a:r>
            <a:rPr lang="zh-CN" altLang="en-US" b="0" i="0" u="none" smtClean="0"/>
            <a:t>国民经济和社会发展第十三个五年规划纲要</a:t>
          </a:r>
          <a:r>
            <a:rPr lang="en-US" altLang="zh-CN" b="0" i="0" u="none" smtClean="0"/>
            <a:t>》</a:t>
          </a:r>
          <a:r>
            <a:rPr lang="zh-CN" altLang="en-US" b="0" i="0" u="none" smtClean="0"/>
            <a:t>发布</a:t>
          </a:r>
          <a:endParaRPr lang="zh-CN" altLang="en-US" dirty="0"/>
        </a:p>
      </dgm:t>
    </dgm:pt>
    <dgm:pt modelId="{D61FA960-F590-41AA-9CEE-8C3FC5AFCB74}" type="parTrans" cxnId="{D0CE5C47-E095-4C24-AF38-A6A8889E9FB7}">
      <dgm:prSet/>
      <dgm:spPr/>
      <dgm:t>
        <a:bodyPr/>
        <a:lstStyle/>
        <a:p>
          <a:endParaRPr lang="zh-CN" altLang="en-US"/>
        </a:p>
      </dgm:t>
    </dgm:pt>
    <dgm:pt modelId="{6980093F-8B41-49A1-AC2D-826EAF56654D}" type="sibTrans" cxnId="{D0CE5C47-E095-4C24-AF38-A6A8889E9FB7}">
      <dgm:prSet/>
      <dgm:spPr/>
      <dgm:t>
        <a:bodyPr/>
        <a:lstStyle/>
        <a:p>
          <a:endParaRPr lang="zh-CN" altLang="en-US"/>
        </a:p>
      </dgm:t>
    </dgm:pt>
    <dgm:pt modelId="{C6ABD50C-5214-44D5-9780-C657E1A03B0D}">
      <dgm:prSet custT="1"/>
      <dgm:spPr/>
      <dgm:t>
        <a:bodyPr/>
        <a:lstStyle/>
        <a:p>
          <a:r>
            <a:rPr lang="zh-CN" altLang="en-US" sz="1600" b="0" i="0" u="none" dirty="0" smtClean="0"/>
            <a:t>明确将“</a:t>
          </a:r>
          <a:r>
            <a:rPr lang="zh-CN" altLang="en-US" sz="1600" b="1" i="0" u="none" dirty="0" smtClean="0">
              <a:solidFill>
                <a:srgbClr val="FFFF00"/>
              </a:solidFill>
            </a:rPr>
            <a:t>公民具备科学素质</a:t>
          </a:r>
          <a:r>
            <a:rPr lang="zh-CN" altLang="en-US" sz="1600" b="0" i="0" u="none" dirty="0" smtClean="0"/>
            <a:t>的比例超过</a:t>
          </a:r>
          <a:r>
            <a:rPr lang="en-US" altLang="zh-CN" sz="1600" b="0" i="0" u="none" dirty="0" smtClean="0"/>
            <a:t>10%”</a:t>
          </a:r>
          <a:r>
            <a:rPr lang="zh-CN" altLang="en-US" sz="1600" b="0" i="0" u="none" dirty="0" smtClean="0"/>
            <a:t>列入</a:t>
          </a:r>
          <a:r>
            <a:rPr lang="en-US" altLang="zh-CN" sz="1600" b="0" i="0" u="none" dirty="0" smtClean="0"/>
            <a:t>2020</a:t>
          </a:r>
          <a:r>
            <a:rPr lang="zh-CN" altLang="en-US" sz="1600" b="0" i="0" u="none" dirty="0" smtClean="0"/>
            <a:t>年奋斗目标，标志着公民科学素质建设作为一项基础性社会工程</a:t>
          </a:r>
          <a:endParaRPr lang="zh-CN" altLang="en-US" sz="1600" dirty="0"/>
        </a:p>
      </dgm:t>
    </dgm:pt>
    <dgm:pt modelId="{B85A5229-53A5-4CE6-BE48-A80D2CBAFD4E}" type="parTrans" cxnId="{8B04141D-994D-41E0-8935-4C5BF4BD80B4}">
      <dgm:prSet/>
      <dgm:spPr/>
      <dgm:t>
        <a:bodyPr/>
        <a:lstStyle/>
        <a:p>
          <a:endParaRPr lang="zh-CN" altLang="en-US"/>
        </a:p>
      </dgm:t>
    </dgm:pt>
    <dgm:pt modelId="{00DAFC39-8A18-4084-8C3C-90F06A2398FB}" type="sibTrans" cxnId="{8B04141D-994D-41E0-8935-4C5BF4BD80B4}">
      <dgm:prSet/>
      <dgm:spPr/>
      <dgm:t>
        <a:bodyPr/>
        <a:lstStyle/>
        <a:p>
          <a:endParaRPr lang="zh-CN" altLang="en-US"/>
        </a:p>
      </dgm:t>
    </dgm:pt>
    <dgm:pt modelId="{2631334D-26B9-41F9-809D-9DCB5AF5C507}" type="pres">
      <dgm:prSet presAssocID="{232A9271-54E3-4D12-8D1D-F8B6DEC596C6}" presName="theList" presStyleCnt="0">
        <dgm:presLayoutVars>
          <dgm:dir/>
          <dgm:animLvl val="lvl"/>
          <dgm:resizeHandles val="exact"/>
        </dgm:presLayoutVars>
      </dgm:prSet>
      <dgm:spPr/>
      <dgm:t>
        <a:bodyPr/>
        <a:lstStyle/>
        <a:p>
          <a:endParaRPr lang="zh-CN" altLang="en-US"/>
        </a:p>
      </dgm:t>
    </dgm:pt>
    <dgm:pt modelId="{611D9F37-6EBA-4AD4-A3AF-8BDBE92C4C5E}" type="pres">
      <dgm:prSet presAssocID="{12C77796-A1A6-4C2E-9D77-A8A5112065FC}" presName="compNode" presStyleCnt="0"/>
      <dgm:spPr/>
    </dgm:pt>
    <dgm:pt modelId="{0CBE8ACC-B995-4796-8D99-466034D3A4AB}" type="pres">
      <dgm:prSet presAssocID="{12C77796-A1A6-4C2E-9D77-A8A5112065FC}" presName="aNode" presStyleLbl="bgShp" presStyleIdx="0" presStyleCnt="3"/>
      <dgm:spPr/>
      <dgm:t>
        <a:bodyPr/>
        <a:lstStyle/>
        <a:p>
          <a:endParaRPr lang="zh-CN" altLang="en-US"/>
        </a:p>
      </dgm:t>
    </dgm:pt>
    <dgm:pt modelId="{DA5E0222-4697-4D23-8FE6-09F42DE17B8B}" type="pres">
      <dgm:prSet presAssocID="{12C77796-A1A6-4C2E-9D77-A8A5112065FC}" presName="textNode" presStyleLbl="bgShp" presStyleIdx="0" presStyleCnt="3"/>
      <dgm:spPr/>
      <dgm:t>
        <a:bodyPr/>
        <a:lstStyle/>
        <a:p>
          <a:endParaRPr lang="zh-CN" altLang="en-US"/>
        </a:p>
      </dgm:t>
    </dgm:pt>
    <dgm:pt modelId="{00F3F426-4AD1-45EE-A0E6-BA335CC1B19C}" type="pres">
      <dgm:prSet presAssocID="{12C77796-A1A6-4C2E-9D77-A8A5112065FC}" presName="compChildNode" presStyleCnt="0"/>
      <dgm:spPr/>
    </dgm:pt>
    <dgm:pt modelId="{F5F298EE-B16E-417F-A26D-156198AC03B1}" type="pres">
      <dgm:prSet presAssocID="{12C77796-A1A6-4C2E-9D77-A8A5112065FC}" presName="theInnerList" presStyleCnt="0"/>
      <dgm:spPr/>
    </dgm:pt>
    <dgm:pt modelId="{C08FEC33-2872-4536-915E-504A94D6A45F}" type="pres">
      <dgm:prSet presAssocID="{9F7A15AB-2E9A-49ED-A1CD-57422214C07F}" presName="childNode" presStyleLbl="node1" presStyleIdx="0" presStyleCnt="5">
        <dgm:presLayoutVars>
          <dgm:bulletEnabled val="1"/>
        </dgm:presLayoutVars>
      </dgm:prSet>
      <dgm:spPr/>
      <dgm:t>
        <a:bodyPr/>
        <a:lstStyle/>
        <a:p>
          <a:endParaRPr lang="zh-CN" altLang="en-US"/>
        </a:p>
      </dgm:t>
    </dgm:pt>
    <dgm:pt modelId="{2DC1E277-2BD0-4C46-B8B8-558AF6D0725C}" type="pres">
      <dgm:prSet presAssocID="{9F7A15AB-2E9A-49ED-A1CD-57422214C07F}" presName="aSpace2" presStyleCnt="0"/>
      <dgm:spPr/>
    </dgm:pt>
    <dgm:pt modelId="{2A09B5B4-0968-449E-A4A3-AD9C9119F863}" type="pres">
      <dgm:prSet presAssocID="{4C5A792E-E5B4-4D03-AF67-BAA6D364D429}" presName="childNode" presStyleLbl="node1" presStyleIdx="1" presStyleCnt="5">
        <dgm:presLayoutVars>
          <dgm:bulletEnabled val="1"/>
        </dgm:presLayoutVars>
      </dgm:prSet>
      <dgm:spPr/>
      <dgm:t>
        <a:bodyPr/>
        <a:lstStyle/>
        <a:p>
          <a:endParaRPr lang="zh-CN" altLang="en-US"/>
        </a:p>
      </dgm:t>
    </dgm:pt>
    <dgm:pt modelId="{3B8E9969-4735-4B52-BA89-9D09FD1F39D6}" type="pres">
      <dgm:prSet presAssocID="{12C77796-A1A6-4C2E-9D77-A8A5112065FC}" presName="aSpace" presStyleCnt="0"/>
      <dgm:spPr/>
    </dgm:pt>
    <dgm:pt modelId="{145CCE1F-1DA9-48B6-8652-19553E9CEE3E}" type="pres">
      <dgm:prSet presAssocID="{97933C88-63C5-488B-8135-574133A7B475}" presName="compNode" presStyleCnt="0"/>
      <dgm:spPr/>
    </dgm:pt>
    <dgm:pt modelId="{96A904D1-E382-4E08-BA0B-295124B46377}" type="pres">
      <dgm:prSet presAssocID="{97933C88-63C5-488B-8135-574133A7B475}" presName="aNode" presStyleLbl="bgShp" presStyleIdx="1" presStyleCnt="3"/>
      <dgm:spPr/>
      <dgm:t>
        <a:bodyPr/>
        <a:lstStyle/>
        <a:p>
          <a:endParaRPr lang="zh-CN" altLang="en-US"/>
        </a:p>
      </dgm:t>
    </dgm:pt>
    <dgm:pt modelId="{6E9D6512-0811-4227-ADA2-A4CCE70FFD7C}" type="pres">
      <dgm:prSet presAssocID="{97933C88-63C5-488B-8135-574133A7B475}" presName="textNode" presStyleLbl="bgShp" presStyleIdx="1" presStyleCnt="3"/>
      <dgm:spPr/>
      <dgm:t>
        <a:bodyPr/>
        <a:lstStyle/>
        <a:p>
          <a:endParaRPr lang="zh-CN" altLang="en-US"/>
        </a:p>
      </dgm:t>
    </dgm:pt>
    <dgm:pt modelId="{B5830374-F99C-433F-ADC6-FE97E1166279}" type="pres">
      <dgm:prSet presAssocID="{97933C88-63C5-488B-8135-574133A7B475}" presName="compChildNode" presStyleCnt="0"/>
      <dgm:spPr/>
    </dgm:pt>
    <dgm:pt modelId="{05638A81-7699-44B9-87B2-CE0B288D7BCD}" type="pres">
      <dgm:prSet presAssocID="{97933C88-63C5-488B-8135-574133A7B475}" presName="theInnerList" presStyleCnt="0"/>
      <dgm:spPr/>
    </dgm:pt>
    <dgm:pt modelId="{CB3DECDE-7B9D-47D1-A975-1F7A8ACAA1FA}" type="pres">
      <dgm:prSet presAssocID="{67E6AEF4-9848-4FD1-B9C9-217F1A57D3D8}" presName="childNode" presStyleLbl="node1" presStyleIdx="2" presStyleCnt="5">
        <dgm:presLayoutVars>
          <dgm:bulletEnabled val="1"/>
        </dgm:presLayoutVars>
      </dgm:prSet>
      <dgm:spPr/>
      <dgm:t>
        <a:bodyPr/>
        <a:lstStyle/>
        <a:p>
          <a:endParaRPr lang="zh-CN" altLang="en-US"/>
        </a:p>
      </dgm:t>
    </dgm:pt>
    <dgm:pt modelId="{54468AC7-0EF1-41B2-A0A7-158BC5585F2E}" type="pres">
      <dgm:prSet presAssocID="{67E6AEF4-9848-4FD1-B9C9-217F1A57D3D8}" presName="aSpace2" presStyleCnt="0"/>
      <dgm:spPr/>
    </dgm:pt>
    <dgm:pt modelId="{E6580836-F4A5-433C-BF50-8D1785058B26}" type="pres">
      <dgm:prSet presAssocID="{5F392B73-A31D-49D6-8EE9-202718A4CC01}" presName="childNode" presStyleLbl="node1" presStyleIdx="3" presStyleCnt="5">
        <dgm:presLayoutVars>
          <dgm:bulletEnabled val="1"/>
        </dgm:presLayoutVars>
      </dgm:prSet>
      <dgm:spPr/>
      <dgm:t>
        <a:bodyPr/>
        <a:lstStyle/>
        <a:p>
          <a:endParaRPr lang="zh-CN" altLang="en-US"/>
        </a:p>
      </dgm:t>
    </dgm:pt>
    <dgm:pt modelId="{6E0D82ED-312E-4FBF-B06D-FCB699443F80}" type="pres">
      <dgm:prSet presAssocID="{97933C88-63C5-488B-8135-574133A7B475}" presName="aSpace" presStyleCnt="0"/>
      <dgm:spPr/>
    </dgm:pt>
    <dgm:pt modelId="{CEB3BFC1-9ED6-4D68-A815-F8E0C16D3D5F}" type="pres">
      <dgm:prSet presAssocID="{593D9E9A-97F4-47FC-BA5B-81B4056A27D2}" presName="compNode" presStyleCnt="0"/>
      <dgm:spPr/>
    </dgm:pt>
    <dgm:pt modelId="{D035F279-AF46-41E6-9491-DDF649F4A42C}" type="pres">
      <dgm:prSet presAssocID="{593D9E9A-97F4-47FC-BA5B-81B4056A27D2}" presName="aNode" presStyleLbl="bgShp" presStyleIdx="2" presStyleCnt="3"/>
      <dgm:spPr/>
      <dgm:t>
        <a:bodyPr/>
        <a:lstStyle/>
        <a:p>
          <a:endParaRPr lang="zh-CN" altLang="en-US"/>
        </a:p>
      </dgm:t>
    </dgm:pt>
    <dgm:pt modelId="{DD46C2A4-DF9A-4FB9-A83E-9640053A6B15}" type="pres">
      <dgm:prSet presAssocID="{593D9E9A-97F4-47FC-BA5B-81B4056A27D2}" presName="textNode" presStyleLbl="bgShp" presStyleIdx="2" presStyleCnt="3"/>
      <dgm:spPr/>
      <dgm:t>
        <a:bodyPr/>
        <a:lstStyle/>
        <a:p>
          <a:endParaRPr lang="zh-CN" altLang="en-US"/>
        </a:p>
      </dgm:t>
    </dgm:pt>
    <dgm:pt modelId="{5489DE41-EAF7-44C2-A0FC-DC4CACD58276}" type="pres">
      <dgm:prSet presAssocID="{593D9E9A-97F4-47FC-BA5B-81B4056A27D2}" presName="compChildNode" presStyleCnt="0"/>
      <dgm:spPr/>
    </dgm:pt>
    <dgm:pt modelId="{F55FE125-6A4E-42FE-91B0-8FCFF3DF3CBF}" type="pres">
      <dgm:prSet presAssocID="{593D9E9A-97F4-47FC-BA5B-81B4056A27D2}" presName="theInnerList" presStyleCnt="0"/>
      <dgm:spPr/>
    </dgm:pt>
    <dgm:pt modelId="{AD7F7E67-8913-4C6C-B471-4E509B83455E}" type="pres">
      <dgm:prSet presAssocID="{C6ABD50C-5214-44D5-9780-C657E1A03B0D}" presName="childNode" presStyleLbl="node1" presStyleIdx="4" presStyleCnt="5">
        <dgm:presLayoutVars>
          <dgm:bulletEnabled val="1"/>
        </dgm:presLayoutVars>
      </dgm:prSet>
      <dgm:spPr/>
      <dgm:t>
        <a:bodyPr/>
        <a:lstStyle/>
        <a:p>
          <a:endParaRPr lang="zh-CN" altLang="en-US"/>
        </a:p>
      </dgm:t>
    </dgm:pt>
  </dgm:ptLst>
  <dgm:cxnLst>
    <dgm:cxn modelId="{F36D1DBE-39E4-4E93-B9D9-AD92EA6E8142}" type="presOf" srcId="{9F7A15AB-2E9A-49ED-A1CD-57422214C07F}" destId="{C08FEC33-2872-4536-915E-504A94D6A45F}" srcOrd="0" destOrd="0" presId="urn:microsoft.com/office/officeart/2005/8/layout/lProcess2"/>
    <dgm:cxn modelId="{FC89E276-3504-4461-A33D-5B4D2AD3FE7E}" type="presOf" srcId="{67E6AEF4-9848-4FD1-B9C9-217F1A57D3D8}" destId="{CB3DECDE-7B9D-47D1-A975-1F7A8ACAA1FA}" srcOrd="0" destOrd="0" presId="urn:microsoft.com/office/officeart/2005/8/layout/lProcess2"/>
    <dgm:cxn modelId="{E66F7D13-176A-4C42-ABDC-0DAACD2B2807}" srcId="{97933C88-63C5-488B-8135-574133A7B475}" destId="{67E6AEF4-9848-4FD1-B9C9-217F1A57D3D8}" srcOrd="0" destOrd="0" parTransId="{5B06DDD8-707F-42A0-A2A0-B30F2FC588EF}" sibTransId="{DECB593C-522C-4C5D-9185-9EBC96CBDFC3}"/>
    <dgm:cxn modelId="{0B58C60A-1A98-46CD-8606-74054F7278BE}" type="presOf" srcId="{97933C88-63C5-488B-8135-574133A7B475}" destId="{6E9D6512-0811-4227-ADA2-A4CCE70FFD7C}" srcOrd="1" destOrd="0" presId="urn:microsoft.com/office/officeart/2005/8/layout/lProcess2"/>
    <dgm:cxn modelId="{47905988-0213-46A9-99C3-9ED47C55996C}" srcId="{12C77796-A1A6-4C2E-9D77-A8A5112065FC}" destId="{4C5A792E-E5B4-4D03-AF67-BAA6D364D429}" srcOrd="1" destOrd="0" parTransId="{0EC8E51F-C2FA-48A3-8783-EDEB75A16100}" sibTransId="{1CF98A38-CCF5-4B9D-879D-BECDAB0E7397}"/>
    <dgm:cxn modelId="{8B04141D-994D-41E0-8935-4C5BF4BD80B4}" srcId="{593D9E9A-97F4-47FC-BA5B-81B4056A27D2}" destId="{C6ABD50C-5214-44D5-9780-C657E1A03B0D}" srcOrd="0" destOrd="0" parTransId="{B85A5229-53A5-4CE6-BE48-A80D2CBAFD4E}" sibTransId="{00DAFC39-8A18-4084-8C3C-90F06A2398FB}"/>
    <dgm:cxn modelId="{F705EED0-B0C9-4159-9F38-7EC26DC17876}" type="presOf" srcId="{232A9271-54E3-4D12-8D1D-F8B6DEC596C6}" destId="{2631334D-26B9-41F9-809D-9DCB5AF5C507}" srcOrd="0" destOrd="0" presId="urn:microsoft.com/office/officeart/2005/8/layout/lProcess2"/>
    <dgm:cxn modelId="{B609EBE5-8D0B-41D6-80F3-6565E8044D45}" type="presOf" srcId="{12C77796-A1A6-4C2E-9D77-A8A5112065FC}" destId="{0CBE8ACC-B995-4796-8D99-466034D3A4AB}" srcOrd="0" destOrd="0" presId="urn:microsoft.com/office/officeart/2005/8/layout/lProcess2"/>
    <dgm:cxn modelId="{8D955371-F539-4BA5-8195-C306428A9C58}" type="presOf" srcId="{4C5A792E-E5B4-4D03-AF67-BAA6D364D429}" destId="{2A09B5B4-0968-449E-A4A3-AD9C9119F863}" srcOrd="0" destOrd="0" presId="urn:microsoft.com/office/officeart/2005/8/layout/lProcess2"/>
    <dgm:cxn modelId="{31508BF0-8A58-4062-B2EA-71BE1B0BDD83}" type="presOf" srcId="{593D9E9A-97F4-47FC-BA5B-81B4056A27D2}" destId="{D035F279-AF46-41E6-9491-DDF649F4A42C}" srcOrd="0" destOrd="0" presId="urn:microsoft.com/office/officeart/2005/8/layout/lProcess2"/>
    <dgm:cxn modelId="{02C58E2F-76D7-4812-83F2-670331EFDF6E}" srcId="{97933C88-63C5-488B-8135-574133A7B475}" destId="{5F392B73-A31D-49D6-8EE9-202718A4CC01}" srcOrd="1" destOrd="0" parTransId="{31C80899-455C-4DCC-BC75-ECE76C237A39}" sibTransId="{F7940643-0891-4312-8CBF-90B61C9DDB5B}"/>
    <dgm:cxn modelId="{1FEEBC4F-DA40-4668-B4FD-A16458DA7F33}" type="presOf" srcId="{C6ABD50C-5214-44D5-9780-C657E1A03B0D}" destId="{AD7F7E67-8913-4C6C-B471-4E509B83455E}" srcOrd="0" destOrd="0" presId="urn:microsoft.com/office/officeart/2005/8/layout/lProcess2"/>
    <dgm:cxn modelId="{938F225D-0FA7-431F-95D4-45FD8F82168C}" type="presOf" srcId="{12C77796-A1A6-4C2E-9D77-A8A5112065FC}" destId="{DA5E0222-4697-4D23-8FE6-09F42DE17B8B}" srcOrd="1" destOrd="0" presId="urn:microsoft.com/office/officeart/2005/8/layout/lProcess2"/>
    <dgm:cxn modelId="{F9F630E2-07F2-4FA9-8F3B-BB491B660852}" srcId="{232A9271-54E3-4D12-8D1D-F8B6DEC596C6}" destId="{97933C88-63C5-488B-8135-574133A7B475}" srcOrd="1" destOrd="0" parTransId="{0C7A63A7-51A3-4FE3-96B9-4E532361AF54}" sibTransId="{FE5D3B1B-F677-49FF-8228-9959C63BB20A}"/>
    <dgm:cxn modelId="{12842874-9A4D-46CE-9AF6-103A098B8B5F}" type="presOf" srcId="{593D9E9A-97F4-47FC-BA5B-81B4056A27D2}" destId="{DD46C2A4-DF9A-4FB9-A83E-9640053A6B15}" srcOrd="1" destOrd="0" presId="urn:microsoft.com/office/officeart/2005/8/layout/lProcess2"/>
    <dgm:cxn modelId="{6B7F6CD4-0EBA-4ED7-B59D-FC7F56E6ED00}" srcId="{232A9271-54E3-4D12-8D1D-F8B6DEC596C6}" destId="{12C77796-A1A6-4C2E-9D77-A8A5112065FC}" srcOrd="0" destOrd="0" parTransId="{9959E6E0-8C8E-466B-8CF0-9B7552F4B7EF}" sibTransId="{BA06AAF4-32CB-40FE-9CA4-6DBB6C9E4798}"/>
    <dgm:cxn modelId="{D0CE5C47-E095-4C24-AF38-A6A8889E9FB7}" srcId="{232A9271-54E3-4D12-8D1D-F8B6DEC596C6}" destId="{593D9E9A-97F4-47FC-BA5B-81B4056A27D2}" srcOrd="2" destOrd="0" parTransId="{D61FA960-F590-41AA-9CEE-8C3FC5AFCB74}" sibTransId="{6980093F-8B41-49A1-AC2D-826EAF56654D}"/>
    <dgm:cxn modelId="{B241310B-6D5C-4EC7-A7EC-9A0FD1F54B93}" type="presOf" srcId="{5F392B73-A31D-49D6-8EE9-202718A4CC01}" destId="{E6580836-F4A5-433C-BF50-8D1785058B26}" srcOrd="0" destOrd="0" presId="urn:microsoft.com/office/officeart/2005/8/layout/lProcess2"/>
    <dgm:cxn modelId="{505A37D7-F2B6-466B-B53F-986F1591B39B}" srcId="{12C77796-A1A6-4C2E-9D77-A8A5112065FC}" destId="{9F7A15AB-2E9A-49ED-A1CD-57422214C07F}" srcOrd="0" destOrd="0" parTransId="{F12E94C6-8566-4E95-83D9-A2DC096A6D85}" sibTransId="{FFAB12BB-511C-4DE5-929B-079B16085CDE}"/>
    <dgm:cxn modelId="{37B359F5-21DB-49F8-834D-380A770CBA7D}" type="presOf" srcId="{97933C88-63C5-488B-8135-574133A7B475}" destId="{96A904D1-E382-4E08-BA0B-295124B46377}" srcOrd="0" destOrd="0" presId="urn:microsoft.com/office/officeart/2005/8/layout/lProcess2"/>
    <dgm:cxn modelId="{DD6AC755-7DFE-43DB-9126-EDE68717D0FE}" type="presParOf" srcId="{2631334D-26B9-41F9-809D-9DCB5AF5C507}" destId="{611D9F37-6EBA-4AD4-A3AF-8BDBE92C4C5E}" srcOrd="0" destOrd="0" presId="urn:microsoft.com/office/officeart/2005/8/layout/lProcess2"/>
    <dgm:cxn modelId="{063FF0B1-565C-40C1-A2BD-771EDBC5D2FD}" type="presParOf" srcId="{611D9F37-6EBA-4AD4-A3AF-8BDBE92C4C5E}" destId="{0CBE8ACC-B995-4796-8D99-466034D3A4AB}" srcOrd="0" destOrd="0" presId="urn:microsoft.com/office/officeart/2005/8/layout/lProcess2"/>
    <dgm:cxn modelId="{2E1EFE65-1C1A-4BF0-905E-89C5F50C97AD}" type="presParOf" srcId="{611D9F37-6EBA-4AD4-A3AF-8BDBE92C4C5E}" destId="{DA5E0222-4697-4D23-8FE6-09F42DE17B8B}" srcOrd="1" destOrd="0" presId="urn:microsoft.com/office/officeart/2005/8/layout/lProcess2"/>
    <dgm:cxn modelId="{26E6CC4B-74CE-4CC9-8FB5-8819C2F3DF85}" type="presParOf" srcId="{611D9F37-6EBA-4AD4-A3AF-8BDBE92C4C5E}" destId="{00F3F426-4AD1-45EE-A0E6-BA335CC1B19C}" srcOrd="2" destOrd="0" presId="urn:microsoft.com/office/officeart/2005/8/layout/lProcess2"/>
    <dgm:cxn modelId="{B1432571-1016-4B16-AF89-4FEA7138F471}" type="presParOf" srcId="{00F3F426-4AD1-45EE-A0E6-BA335CC1B19C}" destId="{F5F298EE-B16E-417F-A26D-156198AC03B1}" srcOrd="0" destOrd="0" presId="urn:microsoft.com/office/officeart/2005/8/layout/lProcess2"/>
    <dgm:cxn modelId="{8AB0B7DE-F724-45C7-8148-F3C06E8F156E}" type="presParOf" srcId="{F5F298EE-B16E-417F-A26D-156198AC03B1}" destId="{C08FEC33-2872-4536-915E-504A94D6A45F}" srcOrd="0" destOrd="0" presId="urn:microsoft.com/office/officeart/2005/8/layout/lProcess2"/>
    <dgm:cxn modelId="{0B3789BE-1A01-4B1C-8DE0-BD580B3F054F}" type="presParOf" srcId="{F5F298EE-B16E-417F-A26D-156198AC03B1}" destId="{2DC1E277-2BD0-4C46-B8B8-558AF6D0725C}" srcOrd="1" destOrd="0" presId="urn:microsoft.com/office/officeart/2005/8/layout/lProcess2"/>
    <dgm:cxn modelId="{E207D0D3-4A85-456A-97D7-14992BCC2310}" type="presParOf" srcId="{F5F298EE-B16E-417F-A26D-156198AC03B1}" destId="{2A09B5B4-0968-449E-A4A3-AD9C9119F863}" srcOrd="2" destOrd="0" presId="urn:microsoft.com/office/officeart/2005/8/layout/lProcess2"/>
    <dgm:cxn modelId="{9D546773-6699-4853-86D4-052720BCF49A}" type="presParOf" srcId="{2631334D-26B9-41F9-809D-9DCB5AF5C507}" destId="{3B8E9969-4735-4B52-BA89-9D09FD1F39D6}" srcOrd="1" destOrd="0" presId="urn:microsoft.com/office/officeart/2005/8/layout/lProcess2"/>
    <dgm:cxn modelId="{FDA73350-E52B-4FD3-A9EA-EBDB57637C0E}" type="presParOf" srcId="{2631334D-26B9-41F9-809D-9DCB5AF5C507}" destId="{145CCE1F-1DA9-48B6-8652-19553E9CEE3E}" srcOrd="2" destOrd="0" presId="urn:microsoft.com/office/officeart/2005/8/layout/lProcess2"/>
    <dgm:cxn modelId="{9DC195C2-B00C-48F6-9F34-7E52AAFEB616}" type="presParOf" srcId="{145CCE1F-1DA9-48B6-8652-19553E9CEE3E}" destId="{96A904D1-E382-4E08-BA0B-295124B46377}" srcOrd="0" destOrd="0" presId="urn:microsoft.com/office/officeart/2005/8/layout/lProcess2"/>
    <dgm:cxn modelId="{FEE5F599-400F-47F4-9801-821208149F6D}" type="presParOf" srcId="{145CCE1F-1DA9-48B6-8652-19553E9CEE3E}" destId="{6E9D6512-0811-4227-ADA2-A4CCE70FFD7C}" srcOrd="1" destOrd="0" presId="urn:microsoft.com/office/officeart/2005/8/layout/lProcess2"/>
    <dgm:cxn modelId="{93B6120B-5017-46FA-AAAC-53AF1E7B8DC3}" type="presParOf" srcId="{145CCE1F-1DA9-48B6-8652-19553E9CEE3E}" destId="{B5830374-F99C-433F-ADC6-FE97E1166279}" srcOrd="2" destOrd="0" presId="urn:microsoft.com/office/officeart/2005/8/layout/lProcess2"/>
    <dgm:cxn modelId="{B799F5C0-3B84-498D-BFF7-172CDC4C5B2C}" type="presParOf" srcId="{B5830374-F99C-433F-ADC6-FE97E1166279}" destId="{05638A81-7699-44B9-87B2-CE0B288D7BCD}" srcOrd="0" destOrd="0" presId="urn:microsoft.com/office/officeart/2005/8/layout/lProcess2"/>
    <dgm:cxn modelId="{E9A7D06B-9A5C-4B2D-BD24-F992382C5D63}" type="presParOf" srcId="{05638A81-7699-44B9-87B2-CE0B288D7BCD}" destId="{CB3DECDE-7B9D-47D1-A975-1F7A8ACAA1FA}" srcOrd="0" destOrd="0" presId="urn:microsoft.com/office/officeart/2005/8/layout/lProcess2"/>
    <dgm:cxn modelId="{DF980741-FC85-4B45-A87E-8ED09D4D42E3}" type="presParOf" srcId="{05638A81-7699-44B9-87B2-CE0B288D7BCD}" destId="{54468AC7-0EF1-41B2-A0A7-158BC5585F2E}" srcOrd="1" destOrd="0" presId="urn:microsoft.com/office/officeart/2005/8/layout/lProcess2"/>
    <dgm:cxn modelId="{6E76FD50-5550-4627-B04A-8FA3454E801F}" type="presParOf" srcId="{05638A81-7699-44B9-87B2-CE0B288D7BCD}" destId="{E6580836-F4A5-433C-BF50-8D1785058B26}" srcOrd="2" destOrd="0" presId="urn:microsoft.com/office/officeart/2005/8/layout/lProcess2"/>
    <dgm:cxn modelId="{5F5354FE-A24D-463F-B79A-91C8116A8C54}" type="presParOf" srcId="{2631334D-26B9-41F9-809D-9DCB5AF5C507}" destId="{6E0D82ED-312E-4FBF-B06D-FCB699443F80}" srcOrd="3" destOrd="0" presId="urn:microsoft.com/office/officeart/2005/8/layout/lProcess2"/>
    <dgm:cxn modelId="{89572657-1253-4AF3-86AB-402C372FE5CB}" type="presParOf" srcId="{2631334D-26B9-41F9-809D-9DCB5AF5C507}" destId="{CEB3BFC1-9ED6-4D68-A815-F8E0C16D3D5F}" srcOrd="4" destOrd="0" presId="urn:microsoft.com/office/officeart/2005/8/layout/lProcess2"/>
    <dgm:cxn modelId="{C1BC7C83-C180-4B38-B52C-A51DA7FAAD7F}" type="presParOf" srcId="{CEB3BFC1-9ED6-4D68-A815-F8E0C16D3D5F}" destId="{D035F279-AF46-41E6-9491-DDF649F4A42C}" srcOrd="0" destOrd="0" presId="urn:microsoft.com/office/officeart/2005/8/layout/lProcess2"/>
    <dgm:cxn modelId="{790AECB8-C891-4943-B2BD-EB67DB212B04}" type="presParOf" srcId="{CEB3BFC1-9ED6-4D68-A815-F8E0C16D3D5F}" destId="{DD46C2A4-DF9A-4FB9-A83E-9640053A6B15}" srcOrd="1" destOrd="0" presId="urn:microsoft.com/office/officeart/2005/8/layout/lProcess2"/>
    <dgm:cxn modelId="{618A0D36-0762-489F-8321-05DCF3DF1802}" type="presParOf" srcId="{CEB3BFC1-9ED6-4D68-A815-F8E0C16D3D5F}" destId="{5489DE41-EAF7-44C2-A0FC-DC4CACD58276}" srcOrd="2" destOrd="0" presId="urn:microsoft.com/office/officeart/2005/8/layout/lProcess2"/>
    <dgm:cxn modelId="{B7DA8447-1A6E-499B-8791-87D55C06AA29}" type="presParOf" srcId="{5489DE41-EAF7-44C2-A0FC-DC4CACD58276}" destId="{F55FE125-6A4E-42FE-91B0-8FCFF3DF3CBF}" srcOrd="0" destOrd="0" presId="urn:microsoft.com/office/officeart/2005/8/layout/lProcess2"/>
    <dgm:cxn modelId="{FB08E903-7CF9-407F-910E-E6F614E990D1}" type="presParOf" srcId="{F55FE125-6A4E-42FE-91B0-8FCFF3DF3CBF}" destId="{AD7F7E67-8913-4C6C-B471-4E509B83455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976C35-AF32-4534-A724-596F3C7329F2}" type="doc">
      <dgm:prSet loTypeId="urn:microsoft.com/office/officeart/2008/layout/PictureStrips" loCatId="list" qsTypeId="urn:microsoft.com/office/officeart/2005/8/quickstyle/3d3#1" qsCatId="3D" csTypeId="urn:microsoft.com/office/officeart/2005/8/colors/accent1_2#5" csCatId="accent1" phldr="1"/>
      <dgm:spPr/>
      <dgm:t>
        <a:bodyPr/>
        <a:lstStyle/>
        <a:p>
          <a:endParaRPr lang="zh-CN" altLang="en-US"/>
        </a:p>
      </dgm:t>
    </dgm:pt>
    <dgm:pt modelId="{5E6A8E58-E91A-4F39-84A7-08BACB14D81C}">
      <dgm:prSet phldrT="[文本]" phldr="0" custT="1"/>
      <dgm:spPr/>
      <dgm:t>
        <a:bodyPr vert="horz" wrap="square"/>
        <a:lstStyle/>
        <a:p>
          <a:pPr eaLnBrk="1" fontAlgn="auto" latinLnBrk="0" hangingPunct="1">
            <a:lnSpc>
              <a:spcPct val="100000"/>
            </a:lnSpc>
            <a:spcBef>
              <a:spcPct val="0"/>
            </a:spcBef>
            <a:spcAft>
              <a:spcPct val="35000"/>
            </a:spcAft>
          </a:pPr>
          <a:r>
            <a:rPr lang="en-US" altLang="zh-CN" sz="2800" b="0" i="0" u="none" dirty="0" smtClean="0"/>
            <a:t>2017</a:t>
          </a:r>
          <a:r>
            <a:rPr lang="zh-CN" altLang="en-US" sz="2800" b="0" i="0" u="none" dirty="0" smtClean="0"/>
            <a:t>年</a:t>
          </a:r>
          <a:r>
            <a:rPr lang="en-US" altLang="zh-CN" sz="2800" b="0" i="0" u="none" dirty="0" smtClean="0"/>
            <a:t>6</a:t>
          </a:r>
          <a:r>
            <a:rPr lang="zh-CN" altLang="en-US" sz="2800" b="0" i="0" u="none" dirty="0" smtClean="0"/>
            <a:t>月，国家全民科学素质行动纲要实施工作办公室研究制定了</a:t>
          </a:r>
          <a:r>
            <a:rPr lang="en-US" altLang="zh-CN" sz="2800" b="0" i="0" u="none" dirty="0" smtClean="0"/>
            <a:t>《</a:t>
          </a:r>
          <a:r>
            <a:rPr lang="zh-CN" altLang="en-US" sz="2800" b="0" i="0" u="none" dirty="0" smtClean="0"/>
            <a:t>科技创新成果科普成效和创新主体科普服务评价暂行管理办法（试行）</a:t>
          </a:r>
          <a:r>
            <a:rPr lang="en-US" altLang="zh-CN" sz="2800" b="0" i="0" u="none" dirty="0" smtClean="0"/>
            <a:t>》</a:t>
          </a:r>
          <a:endParaRPr lang="zh-CN" altLang="en-US" sz="2800" dirty="0"/>
        </a:p>
      </dgm:t>
    </dgm:pt>
    <dgm:pt modelId="{54EC903E-0151-4266-9749-AEBA7E270DF3}" type="parTrans" cxnId="{F82DE0A4-F084-4A58-9407-BC3FF67765CD}">
      <dgm:prSet/>
      <dgm:spPr/>
      <dgm:t>
        <a:bodyPr/>
        <a:lstStyle/>
        <a:p>
          <a:endParaRPr lang="zh-CN" altLang="en-US"/>
        </a:p>
      </dgm:t>
    </dgm:pt>
    <dgm:pt modelId="{4AF52A88-AA61-4184-973B-71927116C522}" type="sibTrans" cxnId="{F82DE0A4-F084-4A58-9407-BC3FF67765CD}">
      <dgm:prSet/>
      <dgm:spPr/>
      <dgm:t>
        <a:bodyPr/>
        <a:lstStyle/>
        <a:p>
          <a:endParaRPr lang="zh-CN" altLang="en-US"/>
        </a:p>
      </dgm:t>
    </dgm:pt>
    <dgm:pt modelId="{8177F3AF-4998-44CC-8EA2-D963C26249B7}">
      <dgm:prSet phldr="0" custT="1"/>
      <dgm:spPr/>
      <dgm:t>
        <a:bodyPr vert="horz" wrap="square"/>
        <a:lstStyle/>
        <a:p>
          <a:pPr eaLnBrk="1" fontAlgn="auto" latinLnBrk="0" hangingPunct="1">
            <a:lnSpc>
              <a:spcPct val="100000"/>
            </a:lnSpc>
            <a:spcBef>
              <a:spcPct val="0"/>
            </a:spcBef>
            <a:spcAft>
              <a:spcPct val="15000"/>
            </a:spcAft>
          </a:pPr>
          <a:r>
            <a:rPr lang="zh-CN" altLang="en-US" sz="2400" b="0" i="0" u="none" dirty="0" smtClean="0"/>
            <a:t>凡</a:t>
          </a:r>
          <a:r>
            <a:rPr lang="zh-CN" altLang="en-US" sz="2400" b="0" i="0" u="none" dirty="0" smtClean="0">
              <a:solidFill>
                <a:schemeClr val="accent3"/>
              </a:solidFill>
            </a:rPr>
            <a:t>公共财政资助</a:t>
          </a:r>
          <a:r>
            <a:rPr lang="zh-CN" altLang="en-US" sz="2400" b="0" i="0" u="none" dirty="0" smtClean="0"/>
            <a:t>的科技创新项目成果须接受</a:t>
          </a:r>
          <a:r>
            <a:rPr lang="zh-CN" altLang="en-US" sz="2400" b="0" i="0" u="none" dirty="0" smtClean="0">
              <a:solidFill>
                <a:srgbClr val="00B050"/>
              </a:solidFill>
            </a:rPr>
            <a:t>科技创新成果</a:t>
          </a:r>
          <a:r>
            <a:rPr lang="zh-CN" altLang="en-US" sz="2400" b="0" i="0" u="none" dirty="0" smtClean="0">
              <a:solidFill>
                <a:schemeClr val="accent3"/>
              </a:solidFill>
            </a:rPr>
            <a:t>科普成效评价</a:t>
          </a:r>
          <a:r>
            <a:rPr lang="zh-CN" altLang="en-US" sz="2400" b="0" i="0" u="none" dirty="0" smtClean="0"/>
            <a:t>；</a:t>
          </a:r>
          <a:endParaRPr lang="zh-CN" altLang="en-US" sz="2400" dirty="0"/>
        </a:p>
      </dgm:t>
    </dgm:pt>
    <dgm:pt modelId="{27B6A7D1-EEAC-4C2E-A90A-1BF096FF3C15}" type="parTrans" cxnId="{D2F5C2FE-1281-41B0-9705-4D492CBAB300}">
      <dgm:prSet/>
      <dgm:spPr/>
    </dgm:pt>
    <dgm:pt modelId="{59DFD07E-D78A-4C0E-B6C0-2F150C695824}" type="sibTrans" cxnId="{D2F5C2FE-1281-41B0-9705-4D492CBAB300}">
      <dgm:prSet/>
      <dgm:spPr/>
    </dgm:pt>
    <dgm:pt modelId="{EE662DA8-8D7D-494A-86EB-006732C4A727}">
      <dgm:prSet phldr="0" custT="1"/>
      <dgm:spPr/>
      <dgm:t>
        <a:bodyPr vert="horz" wrap="square"/>
        <a:lstStyle/>
        <a:p>
          <a:pPr eaLnBrk="1" fontAlgn="auto" latinLnBrk="0" hangingPunct="1">
            <a:lnSpc>
              <a:spcPct val="100000"/>
            </a:lnSpc>
            <a:spcBef>
              <a:spcPct val="0"/>
            </a:spcBef>
            <a:spcAft>
              <a:spcPct val="15000"/>
            </a:spcAft>
          </a:pPr>
          <a:r>
            <a:rPr lang="zh-CN" altLang="en-US" sz="2400" b="0" i="0" u="none" dirty="0" smtClean="0"/>
            <a:t>凡与科技创新相关、依托</a:t>
          </a:r>
          <a:r>
            <a:rPr lang="zh-CN" altLang="en-US" sz="2400" b="0" i="0" u="none" dirty="0" smtClean="0">
              <a:solidFill>
                <a:schemeClr val="accent3"/>
              </a:solidFill>
            </a:rPr>
            <a:t>公共财政支持</a:t>
          </a:r>
          <a:r>
            <a:rPr lang="zh-CN" altLang="en-US" sz="2400" b="0" i="0" u="none" dirty="0" smtClean="0"/>
            <a:t>的高校、科研机构或国有（含国有控股）企业等须接受</a:t>
          </a:r>
          <a:r>
            <a:rPr lang="zh-CN" altLang="en-US" sz="2400" b="0" i="0" u="none" dirty="0" smtClean="0">
              <a:solidFill>
                <a:srgbClr val="00B050"/>
              </a:solidFill>
            </a:rPr>
            <a:t>创新主体</a:t>
          </a:r>
          <a:r>
            <a:rPr lang="zh-CN" altLang="en-US" sz="2400" b="0" i="0" u="none" dirty="0" smtClean="0">
              <a:solidFill>
                <a:schemeClr val="accent3"/>
              </a:solidFill>
            </a:rPr>
            <a:t>科普服务评价</a:t>
          </a:r>
          <a:r>
            <a:rPr lang="zh-CN" altLang="en-US" sz="2400" b="0" i="0" u="none" dirty="0" smtClean="0"/>
            <a:t>。</a:t>
          </a:r>
          <a:endParaRPr lang="zh-CN" altLang="en-US" sz="2400" dirty="0"/>
        </a:p>
      </dgm:t>
    </dgm:pt>
    <dgm:pt modelId="{C330BE58-54B5-4C12-A921-FFC5D5F68AC7}" type="parTrans" cxnId="{17E1970F-EF69-47AD-A903-D3B8CFC70BDB}">
      <dgm:prSet/>
      <dgm:spPr/>
    </dgm:pt>
    <dgm:pt modelId="{FABB7572-C27A-485C-81CD-05AF66F668F0}" type="sibTrans" cxnId="{17E1970F-EF69-47AD-A903-D3B8CFC70BDB}">
      <dgm:prSet/>
      <dgm:spPr/>
    </dgm:pt>
    <dgm:pt modelId="{EEC25F63-1A2D-451D-8DA3-C68DDFE10CC6}">
      <dgm:prSet phldr="0" custT="1"/>
      <dgm:spPr/>
      <dgm:t>
        <a:bodyPr vert="horz" wrap="square"/>
        <a:lstStyle/>
        <a:p>
          <a:pPr eaLnBrk="1" fontAlgn="auto" latinLnBrk="0" hangingPunct="1">
            <a:lnSpc>
              <a:spcPct val="100000"/>
            </a:lnSpc>
            <a:spcBef>
              <a:spcPct val="0"/>
            </a:spcBef>
            <a:spcAft>
              <a:spcPct val="15000"/>
            </a:spcAft>
          </a:pPr>
          <a:r>
            <a:rPr lang="zh-CN" altLang="en-US" sz="2400" b="0" i="0" u="none" dirty="0" smtClean="0">
              <a:solidFill>
                <a:schemeClr val="accent3"/>
              </a:solidFill>
            </a:rPr>
            <a:t>其他</a:t>
          </a:r>
          <a:r>
            <a:rPr lang="zh-CN" altLang="en-US" sz="2400" b="0" i="0" u="none" dirty="0" smtClean="0"/>
            <a:t>科技创新项目成果、创新主体可</a:t>
          </a:r>
          <a:r>
            <a:rPr lang="zh-CN" altLang="en-US" sz="2400" b="0" i="0" u="none" dirty="0" smtClean="0">
              <a:solidFill>
                <a:schemeClr val="accent3"/>
              </a:solidFill>
            </a:rPr>
            <a:t>自愿</a:t>
          </a:r>
          <a:r>
            <a:rPr lang="zh-CN" altLang="en-US" sz="2400" b="0" i="0" u="none" dirty="0" smtClean="0"/>
            <a:t>申请参加科普评价。</a:t>
          </a:r>
          <a:endParaRPr lang="zh-CN" altLang="en-US" sz="2400" dirty="0"/>
        </a:p>
      </dgm:t>
    </dgm:pt>
    <dgm:pt modelId="{76977437-D6B5-457E-B674-0E1656FBD242}" type="parTrans" cxnId="{71A778A7-FBD3-4318-BAFA-894D00FF7237}">
      <dgm:prSet/>
      <dgm:spPr/>
    </dgm:pt>
    <dgm:pt modelId="{C233733A-54D3-44F1-B75E-BBDBE5662155}" type="sibTrans" cxnId="{71A778A7-FBD3-4318-BAFA-894D00FF7237}">
      <dgm:prSet/>
      <dgm:spPr/>
    </dgm:pt>
    <dgm:pt modelId="{8A7A1BF3-6CA4-436D-9A92-2EE681015AC7}" type="pres">
      <dgm:prSet presAssocID="{0E976C35-AF32-4534-A724-596F3C7329F2}" presName="Name0" presStyleCnt="0">
        <dgm:presLayoutVars>
          <dgm:dir/>
          <dgm:resizeHandles val="exact"/>
        </dgm:presLayoutVars>
      </dgm:prSet>
      <dgm:spPr/>
      <dgm:t>
        <a:bodyPr/>
        <a:lstStyle/>
        <a:p>
          <a:endParaRPr lang="zh-CN" altLang="en-US"/>
        </a:p>
      </dgm:t>
    </dgm:pt>
    <dgm:pt modelId="{8D6FC6F2-AA5A-4F62-BB2F-4F9A18304AEF}" type="pres">
      <dgm:prSet presAssocID="{5E6A8E58-E91A-4F39-84A7-08BACB14D81C}" presName="composite" presStyleCnt="0"/>
      <dgm:spPr/>
    </dgm:pt>
    <dgm:pt modelId="{9474BC29-96DC-42B1-A83A-114DB84ACCB3}" type="pres">
      <dgm:prSet presAssocID="{5E6A8E58-E91A-4F39-84A7-08BACB14D81C}" presName="rect1" presStyleLbl="trAlignAcc1" presStyleIdx="0" presStyleCnt="1" custScaleX="107540" custLinFactNeighborX="-2198" custLinFactNeighborY="-39193">
        <dgm:presLayoutVars>
          <dgm:bulletEnabled val="1"/>
        </dgm:presLayoutVars>
      </dgm:prSet>
      <dgm:spPr/>
      <dgm:t>
        <a:bodyPr/>
        <a:lstStyle/>
        <a:p>
          <a:endParaRPr lang="zh-CN" altLang="en-US"/>
        </a:p>
      </dgm:t>
    </dgm:pt>
    <dgm:pt modelId="{E5EA4F18-62D0-457A-9440-FCBCB0AF97AB}" type="pres">
      <dgm:prSet presAssocID="{5E6A8E58-E91A-4F39-84A7-08BACB14D81C}" presName="rect2" presStyleLbl="fgImgPlace1" presStyleIdx="0" presStyleCnt="1" custScaleX="85210" custScaleY="89747" custLinFactNeighborX="-15485" custLinFactNeighborY="-4129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t>
        <a:bodyPr/>
        <a:lstStyle/>
        <a:p>
          <a:endParaRPr lang="zh-CN" altLang="en-US"/>
        </a:p>
      </dgm:t>
    </dgm:pt>
  </dgm:ptLst>
  <dgm:cxnLst>
    <dgm:cxn modelId="{A0D6685C-6B9D-4575-AD90-3C8198731A02}" type="presOf" srcId="{EE662DA8-8D7D-494A-86EB-006732C4A727}" destId="{9474BC29-96DC-42B1-A83A-114DB84ACCB3}" srcOrd="0" destOrd="2" presId="urn:microsoft.com/office/officeart/2008/layout/PictureStrips"/>
    <dgm:cxn modelId="{17E1970F-EF69-47AD-A903-D3B8CFC70BDB}" srcId="{5E6A8E58-E91A-4F39-84A7-08BACB14D81C}" destId="{EE662DA8-8D7D-494A-86EB-006732C4A727}" srcOrd="1" destOrd="0" parTransId="{C330BE58-54B5-4C12-A921-FFC5D5F68AC7}" sibTransId="{FABB7572-C27A-485C-81CD-05AF66F668F0}"/>
    <dgm:cxn modelId="{D2F5C2FE-1281-41B0-9705-4D492CBAB300}" srcId="{5E6A8E58-E91A-4F39-84A7-08BACB14D81C}" destId="{8177F3AF-4998-44CC-8EA2-D963C26249B7}" srcOrd="0" destOrd="0" parTransId="{27B6A7D1-EEAC-4C2E-A90A-1BF096FF3C15}" sibTransId="{59DFD07E-D78A-4C0E-B6C0-2F150C695824}"/>
    <dgm:cxn modelId="{167CAC1F-94BE-422C-B542-64C0A2857321}" type="presOf" srcId="{0E976C35-AF32-4534-A724-596F3C7329F2}" destId="{8A7A1BF3-6CA4-436D-9A92-2EE681015AC7}" srcOrd="0" destOrd="0" presId="urn:microsoft.com/office/officeart/2008/layout/PictureStrips"/>
    <dgm:cxn modelId="{6DAD9E6C-ED62-4C39-A070-140B5799EBD9}" type="presOf" srcId="{EEC25F63-1A2D-451D-8DA3-C68DDFE10CC6}" destId="{9474BC29-96DC-42B1-A83A-114DB84ACCB3}" srcOrd="0" destOrd="3" presId="urn:microsoft.com/office/officeart/2008/layout/PictureStrips"/>
    <dgm:cxn modelId="{A499B22D-CFF7-496D-9AFF-16F0ACE7E9C6}" type="presOf" srcId="{5E6A8E58-E91A-4F39-84A7-08BACB14D81C}" destId="{9474BC29-96DC-42B1-A83A-114DB84ACCB3}" srcOrd="0" destOrd="0" presId="urn:microsoft.com/office/officeart/2008/layout/PictureStrips"/>
    <dgm:cxn modelId="{F82DE0A4-F084-4A58-9407-BC3FF67765CD}" srcId="{0E976C35-AF32-4534-A724-596F3C7329F2}" destId="{5E6A8E58-E91A-4F39-84A7-08BACB14D81C}" srcOrd="0" destOrd="0" parTransId="{54EC903E-0151-4266-9749-AEBA7E270DF3}" sibTransId="{4AF52A88-AA61-4184-973B-71927116C522}"/>
    <dgm:cxn modelId="{2D5E7126-9015-49F7-BF8F-A130C3D36D8D}" type="presOf" srcId="{8177F3AF-4998-44CC-8EA2-D963C26249B7}" destId="{9474BC29-96DC-42B1-A83A-114DB84ACCB3}" srcOrd="0" destOrd="1" presId="urn:microsoft.com/office/officeart/2008/layout/PictureStrips"/>
    <dgm:cxn modelId="{71A778A7-FBD3-4318-BAFA-894D00FF7237}" srcId="{5E6A8E58-E91A-4F39-84A7-08BACB14D81C}" destId="{EEC25F63-1A2D-451D-8DA3-C68DDFE10CC6}" srcOrd="2" destOrd="0" parTransId="{76977437-D6B5-457E-B674-0E1656FBD242}" sibTransId="{C233733A-54D3-44F1-B75E-BBDBE5662155}"/>
    <dgm:cxn modelId="{B05B94AA-E3B2-43E9-A74B-EC55F3B25699}" type="presParOf" srcId="{8A7A1BF3-6CA4-436D-9A92-2EE681015AC7}" destId="{8D6FC6F2-AA5A-4F62-BB2F-4F9A18304AEF}" srcOrd="0" destOrd="0" presId="urn:microsoft.com/office/officeart/2008/layout/PictureStrips"/>
    <dgm:cxn modelId="{30D23ED5-4008-4200-A9B8-DD848C4E2C93}" type="presParOf" srcId="{8D6FC6F2-AA5A-4F62-BB2F-4F9A18304AEF}" destId="{9474BC29-96DC-42B1-A83A-114DB84ACCB3}" srcOrd="0" destOrd="0" presId="urn:microsoft.com/office/officeart/2008/layout/PictureStrips"/>
    <dgm:cxn modelId="{D13B72BC-BE09-4153-86C2-B75CDCF29E7E}" type="presParOf" srcId="{8D6FC6F2-AA5A-4F62-BB2F-4F9A18304AEF}" destId="{E5EA4F18-62D0-457A-9440-FCBCB0AF97A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63271-E48D-4130-8539-5D066A08EF03}">
      <dsp:nvSpPr>
        <dsp:cNvPr id="0" name=""/>
        <dsp:cNvSpPr/>
      </dsp:nvSpPr>
      <dsp:spPr>
        <a:xfrm>
          <a:off x="0" y="386809"/>
          <a:ext cx="10515600" cy="1275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t>第二十条明确提出“普及科学和技术知识”。</a:t>
          </a:r>
          <a:endParaRPr lang="zh-CN" altLang="en-US" sz="1800" b="1" kern="1200" dirty="0"/>
        </a:p>
        <a:p>
          <a:pPr marL="171450" lvl="1" indent="-171450" algn="l" defTabSz="800100">
            <a:lnSpc>
              <a:spcPct val="90000"/>
            </a:lnSpc>
            <a:spcBef>
              <a:spcPct val="0"/>
            </a:spcBef>
            <a:spcAft>
              <a:spcPct val="15000"/>
            </a:spcAft>
            <a:buChar char="••"/>
          </a:pPr>
          <a:r>
            <a:rPr lang="zh-CN" altLang="en-US" sz="1800" kern="1200" dirty="0" smtClean="0"/>
            <a:t>是其他法律法规、政策措施制定的根本依据</a:t>
          </a:r>
          <a:endParaRPr lang="zh-CN" altLang="en-US" sz="1800" kern="1200" dirty="0"/>
        </a:p>
      </dsp:txBody>
      <dsp:txXfrm>
        <a:off x="0" y="386809"/>
        <a:ext cx="10515600" cy="1275750"/>
      </dsp:txXfrm>
    </dsp:sp>
    <dsp:sp modelId="{3B56B863-0B49-47C1-9983-36B032E5D332}">
      <dsp:nvSpPr>
        <dsp:cNvPr id="0" name=""/>
        <dsp:cNvSpPr/>
      </dsp:nvSpPr>
      <dsp:spPr>
        <a:xfrm>
          <a:off x="525780" y="121129"/>
          <a:ext cx="7360920"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lvl="0" algn="l" defTabSz="800100">
            <a:lnSpc>
              <a:spcPct val="90000"/>
            </a:lnSpc>
            <a:spcBef>
              <a:spcPct val="0"/>
            </a:spcBef>
            <a:spcAft>
              <a:spcPct val="35000"/>
            </a:spcAft>
          </a:pPr>
          <a:r>
            <a:rPr lang="en-US" altLang="zh-CN" sz="1800" kern="1200" dirty="0" smtClean="0"/>
            <a:t>1982</a:t>
          </a:r>
          <a:r>
            <a:rPr lang="zh-CN" altLang="en-US" sz="1800" kern="1200" dirty="0" smtClean="0"/>
            <a:t>年</a:t>
          </a:r>
          <a:r>
            <a:rPr lang="en-US" altLang="zh-CN" sz="1800" kern="1200" dirty="0" smtClean="0"/>
            <a:t>《</a:t>
          </a:r>
          <a:r>
            <a:rPr lang="zh-CN" altLang="en-US" sz="1800" kern="1200" dirty="0" smtClean="0"/>
            <a:t>中华人民共和国宪法</a:t>
          </a:r>
          <a:r>
            <a:rPr lang="en-US" altLang="zh-CN" sz="1800" kern="1200" dirty="0" smtClean="0"/>
            <a:t>》</a:t>
          </a:r>
          <a:endParaRPr lang="zh-CN" altLang="en-US" sz="1800" kern="1200" dirty="0"/>
        </a:p>
      </dsp:txBody>
      <dsp:txXfrm>
        <a:off x="551719" y="147068"/>
        <a:ext cx="7309042" cy="479482"/>
      </dsp:txXfrm>
    </dsp:sp>
    <dsp:sp modelId="{6B240D01-07BE-4E9B-AA36-472439E9A0B3}">
      <dsp:nvSpPr>
        <dsp:cNvPr id="0" name=""/>
        <dsp:cNvSpPr/>
      </dsp:nvSpPr>
      <dsp:spPr>
        <a:xfrm>
          <a:off x="0" y="2025439"/>
          <a:ext cx="10515600" cy="1275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b="1" i="0" u="none" kern="1200" dirty="0" smtClean="0"/>
            <a:t>第五条：国家普及科学技术知识，提高全体公民的科学文化水平。</a:t>
          </a:r>
          <a:endParaRPr lang="zh-CN" altLang="en-US" sz="1800" b="1" kern="1200" dirty="0"/>
        </a:p>
        <a:p>
          <a:pPr marL="171450" lvl="1" indent="-171450" algn="l" defTabSz="800100">
            <a:lnSpc>
              <a:spcPct val="90000"/>
            </a:lnSpc>
            <a:spcBef>
              <a:spcPct val="0"/>
            </a:spcBef>
            <a:spcAft>
              <a:spcPct val="15000"/>
            </a:spcAft>
            <a:buChar char="••"/>
          </a:pPr>
          <a:r>
            <a:rPr lang="zh-CN" altLang="en-US" sz="1800" b="0" i="0" u="none" kern="1200" dirty="0" smtClean="0"/>
            <a:t>明确了科普在科技进步中的重要地位。</a:t>
          </a:r>
          <a:endParaRPr lang="zh-CN" altLang="en-US" sz="1800" kern="1200" dirty="0"/>
        </a:p>
      </dsp:txBody>
      <dsp:txXfrm>
        <a:off x="0" y="2025439"/>
        <a:ext cx="10515600" cy="1275750"/>
      </dsp:txXfrm>
    </dsp:sp>
    <dsp:sp modelId="{610F35E7-18DF-4DFD-95AF-797E998D368E}">
      <dsp:nvSpPr>
        <dsp:cNvPr id="0" name=""/>
        <dsp:cNvSpPr/>
      </dsp:nvSpPr>
      <dsp:spPr>
        <a:xfrm>
          <a:off x="525780" y="1759759"/>
          <a:ext cx="7360920"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lvl="0" algn="l" defTabSz="800100">
            <a:lnSpc>
              <a:spcPct val="90000"/>
            </a:lnSpc>
            <a:spcBef>
              <a:spcPct val="0"/>
            </a:spcBef>
            <a:spcAft>
              <a:spcPct val="35000"/>
            </a:spcAft>
          </a:pPr>
          <a:r>
            <a:rPr lang="en-US" altLang="zh-CN" sz="1800" b="0" i="0" u="none" kern="1200" dirty="0" smtClean="0"/>
            <a:t>1993</a:t>
          </a:r>
          <a:r>
            <a:rPr lang="zh-CN" altLang="en-US" sz="1800" b="0" i="0" u="none" kern="1200" dirty="0" smtClean="0"/>
            <a:t>年</a:t>
          </a:r>
          <a:r>
            <a:rPr lang="en-US" altLang="zh-CN" sz="1800" b="0" i="0" u="none" kern="1200" dirty="0" smtClean="0"/>
            <a:t>《</a:t>
          </a:r>
          <a:r>
            <a:rPr lang="zh-CN" altLang="en-US" sz="1800" b="0" i="0" u="none" kern="1200" dirty="0" smtClean="0"/>
            <a:t>中华人民共和国科学技术进步法</a:t>
          </a:r>
          <a:r>
            <a:rPr lang="en-US" altLang="zh-CN" sz="1800" b="0" i="0" u="none" kern="1200" dirty="0" smtClean="0"/>
            <a:t>》</a:t>
          </a:r>
          <a:endParaRPr lang="zh-CN" altLang="en-US" sz="1800" kern="1200" dirty="0"/>
        </a:p>
      </dsp:txBody>
      <dsp:txXfrm>
        <a:off x="551719" y="1785698"/>
        <a:ext cx="7309042" cy="479482"/>
      </dsp:txXfrm>
    </dsp:sp>
    <dsp:sp modelId="{C5F1E21A-24FC-4C0A-B81E-3CF0FA1C971C}">
      <dsp:nvSpPr>
        <dsp:cNvPr id="0" name=""/>
        <dsp:cNvSpPr/>
      </dsp:nvSpPr>
      <dsp:spPr>
        <a:xfrm>
          <a:off x="0" y="3664070"/>
          <a:ext cx="10515600" cy="1275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t>当今世界唯一一部</a:t>
          </a:r>
          <a:r>
            <a:rPr lang="zh-CN" altLang="en-US" sz="1800" b="1" kern="1200" dirty="0" smtClean="0">
              <a:solidFill>
                <a:schemeClr val="accent3"/>
              </a:solidFill>
            </a:rPr>
            <a:t>专门以提高公民科学素质为目的</a:t>
          </a:r>
          <a:r>
            <a:rPr lang="zh-CN" altLang="en-US" sz="1800" b="1" kern="1200" dirty="0" smtClean="0"/>
            <a:t>的法律</a:t>
          </a:r>
          <a:endParaRPr lang="zh-CN" altLang="en-US" sz="1800" b="1" kern="1200" dirty="0"/>
        </a:p>
        <a:p>
          <a:pPr marL="171450" lvl="1" indent="-171450" algn="l" defTabSz="800100">
            <a:lnSpc>
              <a:spcPct val="90000"/>
            </a:lnSpc>
            <a:spcBef>
              <a:spcPct val="0"/>
            </a:spcBef>
            <a:spcAft>
              <a:spcPct val="15000"/>
            </a:spcAft>
            <a:buChar char="••"/>
          </a:pPr>
          <a:r>
            <a:rPr lang="zh-CN" altLang="en-US" sz="1800" b="0" i="0" u="none" kern="1200" dirty="0" smtClean="0"/>
            <a:t>首次以法律的形式对我国科普的</a:t>
          </a:r>
          <a:r>
            <a:rPr lang="zh-CN" altLang="en-US" sz="1800" b="0" i="0" u="none" kern="1200" dirty="0" smtClean="0">
              <a:solidFill>
                <a:schemeClr val="accent3"/>
              </a:solidFill>
            </a:rPr>
            <a:t>组织管理、社会责任、保障措施、法律责任</a:t>
          </a:r>
          <a:r>
            <a:rPr lang="zh-CN" altLang="en-US" sz="1800" b="0" i="0" u="none" kern="1200" dirty="0" smtClean="0"/>
            <a:t>等做出规定</a:t>
          </a:r>
          <a:endParaRPr lang="zh-CN" altLang="en-US" sz="1800" kern="1200" dirty="0"/>
        </a:p>
      </dsp:txBody>
      <dsp:txXfrm>
        <a:off x="0" y="3664070"/>
        <a:ext cx="10515600" cy="1275750"/>
      </dsp:txXfrm>
    </dsp:sp>
    <dsp:sp modelId="{B1D1EBC0-095F-482C-9B5D-D4B03486042D}">
      <dsp:nvSpPr>
        <dsp:cNvPr id="0" name=""/>
        <dsp:cNvSpPr/>
      </dsp:nvSpPr>
      <dsp:spPr>
        <a:xfrm>
          <a:off x="525780" y="3398390"/>
          <a:ext cx="7360920"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lvl="0" algn="l" defTabSz="800100">
            <a:lnSpc>
              <a:spcPct val="90000"/>
            </a:lnSpc>
            <a:spcBef>
              <a:spcPct val="0"/>
            </a:spcBef>
            <a:spcAft>
              <a:spcPct val="35000"/>
            </a:spcAft>
          </a:pPr>
          <a:r>
            <a:rPr lang="en-US" altLang="zh-CN" sz="1800" kern="1200" dirty="0" smtClean="0"/>
            <a:t>2002</a:t>
          </a:r>
          <a:r>
            <a:rPr lang="zh-CN" altLang="en-US" sz="1800" kern="1200" dirty="0" smtClean="0"/>
            <a:t>年</a:t>
          </a:r>
          <a:r>
            <a:rPr lang="en-US" altLang="zh-CN" sz="1800" kern="1200" dirty="0" smtClean="0"/>
            <a:t>《</a:t>
          </a:r>
          <a:r>
            <a:rPr lang="zh-CN" altLang="en-US" sz="1800" kern="1200" dirty="0" smtClean="0"/>
            <a:t>科学技术普及法</a:t>
          </a:r>
          <a:r>
            <a:rPr lang="en-US" altLang="zh-CN" sz="1800" kern="1200" dirty="0" smtClean="0"/>
            <a:t>》</a:t>
          </a:r>
          <a:endParaRPr lang="zh-CN" altLang="en-US" sz="1800" kern="1200" dirty="0"/>
        </a:p>
      </dsp:txBody>
      <dsp:txXfrm>
        <a:off x="551719" y="3424329"/>
        <a:ext cx="7309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503AA-381E-4CBE-9F36-BCDC9BC225AF}">
      <dsp:nvSpPr>
        <dsp:cNvPr id="0" name=""/>
        <dsp:cNvSpPr/>
      </dsp:nvSpPr>
      <dsp:spPr>
        <a:xfrm>
          <a:off x="51" y="299820"/>
          <a:ext cx="4886152" cy="9429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altLang="zh-CN" sz="1900" kern="1200" dirty="0" smtClean="0"/>
            <a:t>2003</a:t>
          </a:r>
          <a:r>
            <a:rPr lang="zh-CN" altLang="en-US" sz="1900" kern="1200" dirty="0" smtClean="0"/>
            <a:t>年</a:t>
          </a:r>
          <a:r>
            <a:rPr lang="en-US" altLang="zh-CN" sz="1900" kern="1200" dirty="0" smtClean="0"/>
            <a:t>5-8</a:t>
          </a:r>
          <a:r>
            <a:rPr lang="zh-CN" altLang="en-US" sz="1900" kern="1200" dirty="0" smtClean="0"/>
            <a:t>月，中央各部委及事业单位出台一系列开展科普工作的政策</a:t>
          </a:r>
          <a:endParaRPr lang="zh-CN" altLang="en-US" sz="1900" kern="1200" dirty="0"/>
        </a:p>
      </dsp:txBody>
      <dsp:txXfrm>
        <a:off x="51" y="299820"/>
        <a:ext cx="4886152" cy="942992"/>
      </dsp:txXfrm>
    </dsp:sp>
    <dsp:sp modelId="{754C6682-9BCD-4606-9FA2-DC9F9367BB78}">
      <dsp:nvSpPr>
        <dsp:cNvPr id="0" name=""/>
        <dsp:cNvSpPr/>
      </dsp:nvSpPr>
      <dsp:spPr>
        <a:xfrm>
          <a:off x="51" y="1242812"/>
          <a:ext cx="4886152" cy="375515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ctr" defTabSz="844550">
            <a:lnSpc>
              <a:spcPct val="90000"/>
            </a:lnSpc>
            <a:spcBef>
              <a:spcPct val="0"/>
            </a:spcBef>
            <a:spcAft>
              <a:spcPct val="15000"/>
            </a:spcAft>
            <a:buChar char="••"/>
          </a:pPr>
          <a:r>
            <a:rPr lang="en-US" altLang="zh-CN" sz="1900" b="0" i="0" u="none" kern="1200" dirty="0" smtClean="0"/>
            <a:t>5</a:t>
          </a:r>
          <a:r>
            <a:rPr lang="zh-CN" altLang="en-US" sz="1900" b="0" i="0" u="none" kern="1200" dirty="0" smtClean="0"/>
            <a:t>月</a:t>
          </a:r>
          <a:r>
            <a:rPr lang="en-US" altLang="zh-CN" sz="1900" b="0" i="0" u="none" kern="1200" dirty="0" smtClean="0"/>
            <a:t>6</a:t>
          </a:r>
          <a:r>
            <a:rPr lang="zh-CN" altLang="en-US" sz="1900" b="0" i="0" u="none" kern="1200" dirty="0" smtClean="0"/>
            <a:t>日，中国科协、科技部、发展改革委、财政部、建设部联合印发</a:t>
          </a:r>
          <a:r>
            <a:rPr lang="en-US" altLang="zh-CN" sz="1900" b="0" i="0" u="none" kern="1200" dirty="0" smtClean="0"/>
            <a:t>《</a:t>
          </a:r>
          <a:r>
            <a:rPr lang="zh-CN" altLang="en-US" sz="1900" b="0" i="0" u="none" kern="1200" dirty="0" smtClean="0"/>
            <a:t>关于加强</a:t>
          </a:r>
          <a:r>
            <a:rPr lang="zh-CN" altLang="en-US" sz="1900" b="1" i="0" u="none" kern="1200" dirty="0" smtClean="0">
              <a:solidFill>
                <a:srgbClr val="FF0000"/>
              </a:solidFill>
            </a:rPr>
            <a:t>科技馆等科普设施</a:t>
          </a:r>
          <a:r>
            <a:rPr lang="zh-CN" altLang="en-US" sz="1900" b="0" i="0" u="none" kern="1200" dirty="0" smtClean="0"/>
            <a:t>建设的若干意见</a:t>
          </a:r>
          <a:r>
            <a:rPr lang="en-US" altLang="zh-CN" sz="1900" b="0" i="0" u="none" kern="1200" dirty="0" smtClean="0"/>
            <a:t>》</a:t>
          </a:r>
          <a:endParaRPr lang="zh-CN" altLang="en-US" sz="1900" kern="1200" dirty="0"/>
        </a:p>
        <a:p>
          <a:pPr marL="171450" lvl="1" indent="-171450" algn="l" defTabSz="844550">
            <a:lnSpc>
              <a:spcPct val="90000"/>
            </a:lnSpc>
            <a:spcBef>
              <a:spcPct val="0"/>
            </a:spcBef>
            <a:spcAft>
              <a:spcPct val="15000"/>
            </a:spcAft>
            <a:buChar char="••"/>
          </a:pPr>
          <a:r>
            <a:rPr lang="en-US" altLang="zh-CN" sz="1900" b="0" i="0" u="none" kern="1200" dirty="0" smtClean="0"/>
            <a:t>5</a:t>
          </a:r>
          <a:r>
            <a:rPr lang="zh-CN" altLang="en-US" sz="1900" b="0" i="0" u="none" kern="1200" dirty="0" smtClean="0"/>
            <a:t>月</a:t>
          </a:r>
          <a:r>
            <a:rPr lang="en-US" altLang="zh-CN" sz="1900" b="0" i="0" u="none" kern="1200" dirty="0" smtClean="0"/>
            <a:t>8</a:t>
          </a:r>
          <a:r>
            <a:rPr lang="zh-CN" altLang="en-US" sz="1900" b="0" i="0" u="none" kern="1200" dirty="0" smtClean="0"/>
            <a:t>日，财政部、国家税务总局、海关总署、科技部和新闻出版总署联合印发</a:t>
          </a:r>
          <a:r>
            <a:rPr lang="en-US" altLang="zh-CN" sz="1900" b="0" i="0" u="none" kern="1200" dirty="0" smtClean="0"/>
            <a:t>《</a:t>
          </a:r>
          <a:r>
            <a:rPr lang="zh-CN" altLang="en-US" sz="1900" b="0" i="0" u="none" kern="1200" dirty="0" smtClean="0"/>
            <a:t>关于鼓励</a:t>
          </a:r>
          <a:r>
            <a:rPr lang="zh-CN" altLang="en-US" sz="1900" b="1" i="0" u="none" kern="1200" dirty="0" smtClean="0">
              <a:solidFill>
                <a:srgbClr val="FF0000"/>
              </a:solidFill>
            </a:rPr>
            <a:t>科普事业发展税收政策</a:t>
          </a:r>
          <a:r>
            <a:rPr lang="zh-CN" altLang="en-US" sz="1900" b="0" i="0" u="none" kern="1200" dirty="0" smtClean="0"/>
            <a:t>问题的通知</a:t>
          </a:r>
          <a:r>
            <a:rPr lang="en-US" altLang="zh-CN" sz="1900" b="0" i="0" u="none" kern="1200" dirty="0" smtClean="0"/>
            <a:t>》</a:t>
          </a:r>
          <a:endParaRPr lang="zh-CN" altLang="en-US" sz="1900" b="0" i="0" u="none" kern="1200" dirty="0"/>
        </a:p>
        <a:p>
          <a:pPr marL="171450" lvl="1" indent="-171450" algn="l" defTabSz="844550">
            <a:lnSpc>
              <a:spcPct val="90000"/>
            </a:lnSpc>
            <a:spcBef>
              <a:spcPct val="0"/>
            </a:spcBef>
            <a:spcAft>
              <a:spcPct val="15000"/>
            </a:spcAft>
            <a:buChar char="••"/>
          </a:pPr>
          <a:r>
            <a:rPr lang="en-US" altLang="zh-CN" sz="1900" b="0" i="0" u="none" kern="1200" dirty="0" smtClean="0"/>
            <a:t>8</a:t>
          </a:r>
          <a:r>
            <a:rPr lang="zh-CN" altLang="en-US" sz="1900" b="0" i="0" u="none" kern="1200" dirty="0" smtClean="0"/>
            <a:t>月</a:t>
          </a:r>
          <a:r>
            <a:rPr lang="en-US" altLang="zh-CN" sz="1900" b="0" i="0" u="none" kern="1200" dirty="0" smtClean="0"/>
            <a:t>5</a:t>
          </a:r>
          <a:r>
            <a:rPr lang="zh-CN" altLang="en-US" sz="1900" b="0" i="0" u="none" kern="1200" dirty="0" smtClean="0"/>
            <a:t>日，中国科协、科技部、中央宣传部、文化部、广电总局、新闻出版总署联合印发</a:t>
          </a:r>
          <a:r>
            <a:rPr lang="en-US" altLang="zh-CN" sz="1900" b="0" i="0" u="none" kern="1200" dirty="0" smtClean="0"/>
            <a:t>《</a:t>
          </a:r>
          <a:r>
            <a:rPr lang="zh-CN" altLang="en-US" sz="1900" b="0" i="0" u="none" kern="1200" dirty="0" smtClean="0"/>
            <a:t>关于进一步加强科普宣传工作的通知</a:t>
          </a:r>
          <a:r>
            <a:rPr lang="en-US" altLang="zh-CN" sz="1900" b="0" i="0" u="none" kern="1200" dirty="0" smtClean="0"/>
            <a:t>》</a:t>
          </a:r>
          <a:endParaRPr lang="en-US" altLang="zh-CN" sz="1900" b="0" i="0" u="none" kern="1200" dirty="0"/>
        </a:p>
      </dsp:txBody>
      <dsp:txXfrm>
        <a:off x="51" y="1242812"/>
        <a:ext cx="4886152" cy="3755159"/>
      </dsp:txXfrm>
    </dsp:sp>
    <dsp:sp modelId="{C5CFD0E1-D993-47DF-A47D-4A5832CDBD31}">
      <dsp:nvSpPr>
        <dsp:cNvPr id="0" name=""/>
        <dsp:cNvSpPr/>
      </dsp:nvSpPr>
      <dsp:spPr>
        <a:xfrm>
          <a:off x="5570264" y="299820"/>
          <a:ext cx="4886152" cy="9429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altLang="zh-CN" sz="1900" b="0" i="0" u="none" kern="1200" smtClean="0"/>
            <a:t>2004</a:t>
          </a:r>
          <a:r>
            <a:rPr lang="zh-CN" altLang="en-US" sz="1900" b="0" i="0" u="none" kern="1200" smtClean="0"/>
            <a:t>年，修订</a:t>
          </a:r>
          <a:r>
            <a:rPr lang="en-US" altLang="zh-CN" sz="1900" b="0" i="0" u="none" kern="1200" smtClean="0"/>
            <a:t>《</a:t>
          </a:r>
          <a:r>
            <a:rPr lang="zh-CN" altLang="en-US" sz="1900" b="0" i="0" u="none" kern="1200" smtClean="0"/>
            <a:t>国家科学技术奖励条例实施细则</a:t>
          </a:r>
          <a:r>
            <a:rPr lang="en-US" altLang="zh-CN" sz="1900" b="0" i="0" u="none" kern="1200" smtClean="0"/>
            <a:t>》</a:t>
          </a:r>
          <a:endParaRPr lang="zh-CN" altLang="en-US" sz="1900" kern="1200" dirty="0"/>
        </a:p>
      </dsp:txBody>
      <dsp:txXfrm>
        <a:off x="5570264" y="299820"/>
        <a:ext cx="4886152" cy="942992"/>
      </dsp:txXfrm>
    </dsp:sp>
    <dsp:sp modelId="{75B24E7B-9029-42C3-B3D1-83A53DC396BC}">
      <dsp:nvSpPr>
        <dsp:cNvPr id="0" name=""/>
        <dsp:cNvSpPr/>
      </dsp:nvSpPr>
      <dsp:spPr>
        <a:xfrm>
          <a:off x="5570264" y="1242812"/>
          <a:ext cx="4886152" cy="375515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zh-CN" altLang="en-US" sz="1900" b="0" i="0" u="none" kern="1200" dirty="0" smtClean="0"/>
            <a:t>首次将</a:t>
          </a:r>
          <a:r>
            <a:rPr lang="zh-CN" altLang="en-US" sz="1900" b="1" i="0" u="none" kern="1200" dirty="0" smtClean="0">
              <a:solidFill>
                <a:srgbClr val="FF0000"/>
              </a:solidFill>
            </a:rPr>
            <a:t>科普作品</a:t>
          </a:r>
          <a:r>
            <a:rPr lang="zh-CN" altLang="en-US" sz="1900" b="0" i="0" u="none" kern="1200" dirty="0" smtClean="0"/>
            <a:t>纳入到国家科学技术进步奖社会公益类项目的奖励范围，体现了国家对科普的重视。</a:t>
          </a:r>
          <a:endParaRPr lang="zh-CN" altLang="en-US" sz="1900" kern="1200" dirty="0"/>
        </a:p>
        <a:p>
          <a:pPr marL="171450" lvl="1" indent="-171450" algn="l" defTabSz="844550">
            <a:lnSpc>
              <a:spcPct val="90000"/>
            </a:lnSpc>
            <a:spcBef>
              <a:spcPct val="0"/>
            </a:spcBef>
            <a:spcAft>
              <a:spcPct val="15000"/>
            </a:spcAft>
            <a:buChar char="••"/>
          </a:pPr>
          <a:r>
            <a:rPr lang="en-US" altLang="zh-CN" sz="1900" b="0" i="0" u="none" kern="1200" dirty="0" smtClean="0"/>
            <a:t>2006</a:t>
          </a:r>
          <a:r>
            <a:rPr lang="zh-CN" altLang="en-US" sz="1900" b="0" i="0" u="none" kern="1200" dirty="0" smtClean="0"/>
            <a:t>年，</a:t>
          </a:r>
          <a:r>
            <a:rPr lang="en-US" altLang="zh-CN" sz="1900" b="0" i="0" u="none" kern="1200" dirty="0" smtClean="0"/>
            <a:t>《</a:t>
          </a:r>
          <a:r>
            <a:rPr lang="zh-CN" altLang="en-US" sz="1900" b="0" i="0" u="none" kern="1200" dirty="0" smtClean="0"/>
            <a:t>院士科普书系</a:t>
          </a:r>
          <a:r>
            <a:rPr lang="en-US" altLang="zh-CN" sz="1900" b="0" i="0" u="none" kern="1200" dirty="0" smtClean="0"/>
            <a:t>》</a:t>
          </a:r>
          <a:r>
            <a:rPr lang="zh-CN" altLang="en-US" sz="1900" b="0" i="0" u="none" kern="1200" dirty="0" smtClean="0"/>
            <a:t>、</a:t>
          </a:r>
          <a:r>
            <a:rPr lang="en-US" altLang="zh-CN" sz="1900" b="0" i="0" u="none" kern="1200" dirty="0" smtClean="0"/>
            <a:t>《</a:t>
          </a:r>
          <a:r>
            <a:rPr lang="zh-CN" altLang="en-US" sz="1900" b="0" i="0" u="none" kern="1200" dirty="0" smtClean="0"/>
            <a:t>中国儿童百科全书</a:t>
          </a:r>
          <a:r>
            <a:rPr lang="en-US" altLang="zh-CN" sz="1900" b="0" i="0" u="none" kern="1200" dirty="0" smtClean="0"/>
            <a:t>》</a:t>
          </a:r>
          <a:r>
            <a:rPr lang="zh-CN" altLang="en-US" sz="1900" b="0" i="0" u="none" kern="1200" dirty="0" smtClean="0"/>
            <a:t>、</a:t>
          </a:r>
          <a:r>
            <a:rPr lang="en-US" altLang="zh-CN" sz="1900" b="0" i="0" u="none" kern="1200" dirty="0" smtClean="0"/>
            <a:t>《</a:t>
          </a:r>
          <a:r>
            <a:rPr lang="zh-CN" altLang="en-US" sz="1900" b="0" i="0" u="none" kern="1200" dirty="0" smtClean="0"/>
            <a:t>解读生命丛书</a:t>
          </a:r>
          <a:r>
            <a:rPr lang="en-US" altLang="zh-CN" sz="1900" b="0" i="0" u="none" kern="1200" dirty="0" smtClean="0"/>
            <a:t>——</a:t>
          </a:r>
          <a:r>
            <a:rPr lang="zh-CN" altLang="en-US" sz="1900" b="0" i="0" u="none" kern="1200" dirty="0" smtClean="0"/>
            <a:t>人类进化足迹</a:t>
          </a:r>
          <a:r>
            <a:rPr lang="en-US" altLang="zh-CN" sz="1900" b="0" i="0" u="none" kern="1200" dirty="0" smtClean="0"/>
            <a:t>》</a:t>
          </a:r>
          <a:r>
            <a:rPr lang="zh-CN" altLang="en-US" sz="1900" b="0" i="0" u="none" kern="1200" dirty="0" smtClean="0"/>
            <a:t>等七部科普作品荣获</a:t>
          </a:r>
          <a:r>
            <a:rPr lang="en-US" altLang="zh-CN" sz="1900" b="0" i="0" u="none" kern="1200" dirty="0" smtClean="0"/>
            <a:t>2005</a:t>
          </a:r>
          <a:r>
            <a:rPr lang="zh-CN" altLang="en-US" sz="1900" b="0" i="0" u="none" kern="1200" dirty="0" smtClean="0"/>
            <a:t>年度国家科技进步奖二等奖。从而结束了科普著作无缘国家科技奖的历史，极大鼓励和促进了科普创作的繁荣。</a:t>
          </a:r>
          <a:endParaRPr lang="zh-CN" altLang="en-US" sz="1900" kern="1200" dirty="0"/>
        </a:p>
      </dsp:txBody>
      <dsp:txXfrm>
        <a:off x="5570264" y="1242812"/>
        <a:ext cx="4886152" cy="37551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FA842-D8C3-422B-9CA6-2094F20AAB74}">
      <dsp:nvSpPr>
        <dsp:cNvPr id="0" name=""/>
        <dsp:cNvSpPr/>
      </dsp:nvSpPr>
      <dsp:spPr>
        <a:xfrm>
          <a:off x="4206239" y="0"/>
          <a:ext cx="6309360" cy="158154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zh-CN" altLang="en-US" sz="1800" b="0" i="0" u="none" kern="1200" dirty="0" smtClean="0"/>
            <a:t>从实施全科学素质行动计划、加强国家科普能力建设、建立科普事业和良性运行机制三个方面对我国科普事业进行了规划。</a:t>
          </a:r>
          <a:endParaRPr lang="zh-CN" altLang="en-US" sz="1800" kern="1200" dirty="0"/>
        </a:p>
      </dsp:txBody>
      <dsp:txXfrm>
        <a:off x="4206239" y="197693"/>
        <a:ext cx="5716280" cy="1186160"/>
      </dsp:txXfrm>
    </dsp:sp>
    <dsp:sp modelId="{956AD80D-4E39-480C-9520-9F62BC37E683}">
      <dsp:nvSpPr>
        <dsp:cNvPr id="0" name=""/>
        <dsp:cNvSpPr/>
      </dsp:nvSpPr>
      <dsp:spPr>
        <a:xfrm>
          <a:off x="0" y="0"/>
          <a:ext cx="4206240" cy="15815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altLang="zh-CN" sz="2200" b="0" i="0" u="none" kern="1200" dirty="0" smtClean="0"/>
            <a:t>2005</a:t>
          </a:r>
          <a:r>
            <a:rPr lang="zh-CN" altLang="en-US" sz="2200" b="0" i="0" u="none" kern="1200" dirty="0" smtClean="0"/>
            <a:t>年，国务院颁布</a:t>
          </a:r>
          <a:r>
            <a:rPr lang="en-US" altLang="zh-CN" sz="2200" b="0" i="0" u="none" kern="1200" dirty="0" smtClean="0"/>
            <a:t>《</a:t>
          </a:r>
          <a:r>
            <a:rPr lang="zh-CN" altLang="en-US" sz="2200" b="0" i="0" u="none" kern="1200" dirty="0" smtClean="0"/>
            <a:t>国家中长期科学和技术发展规划纲要（</a:t>
          </a:r>
          <a:r>
            <a:rPr lang="en-US" altLang="zh-CN" sz="2200" b="0" i="0" u="none" kern="1200" dirty="0" smtClean="0"/>
            <a:t>2006-2020</a:t>
          </a:r>
          <a:r>
            <a:rPr lang="zh-CN" altLang="en-US" sz="2200" b="0" i="0" u="none" kern="1200" dirty="0" smtClean="0"/>
            <a:t>）</a:t>
          </a:r>
          <a:r>
            <a:rPr lang="en-US" altLang="zh-CN" sz="2200" b="0" i="0" u="none" kern="1200" dirty="0" smtClean="0"/>
            <a:t>》</a:t>
          </a:r>
          <a:endParaRPr lang="zh-CN" altLang="en-US" sz="2200" kern="1200" dirty="0"/>
        </a:p>
      </dsp:txBody>
      <dsp:txXfrm>
        <a:off x="77205" y="77205"/>
        <a:ext cx="4051830" cy="1427136"/>
      </dsp:txXfrm>
    </dsp:sp>
    <dsp:sp modelId="{10DDC5E3-19FE-4AE8-BAC8-2759B85579E1}">
      <dsp:nvSpPr>
        <dsp:cNvPr id="0" name=""/>
        <dsp:cNvSpPr/>
      </dsp:nvSpPr>
      <dsp:spPr>
        <a:xfrm>
          <a:off x="4206239" y="1739701"/>
          <a:ext cx="6309360" cy="158154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zh-CN" altLang="en-US" sz="1800" b="0" i="0" u="none" kern="1200" dirty="0" smtClean="0"/>
            <a:t>对我国科普事业的发展进行了具体部署，提出我国科普事业发展的中长期目标。</a:t>
          </a:r>
          <a:endParaRPr lang="zh-CN" altLang="en-US" sz="1800" kern="1200" dirty="0"/>
        </a:p>
      </dsp:txBody>
      <dsp:txXfrm>
        <a:off x="4206239" y="1937394"/>
        <a:ext cx="5716280" cy="1186160"/>
      </dsp:txXfrm>
    </dsp:sp>
    <dsp:sp modelId="{EEB734DF-AD8A-4280-BB60-CA60AE2C9E6D}">
      <dsp:nvSpPr>
        <dsp:cNvPr id="0" name=""/>
        <dsp:cNvSpPr/>
      </dsp:nvSpPr>
      <dsp:spPr>
        <a:xfrm>
          <a:off x="0" y="1739701"/>
          <a:ext cx="4206240" cy="15815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altLang="zh-CN" sz="2200" b="0" i="0" u="none" kern="1200" dirty="0" smtClean="0"/>
            <a:t>2006</a:t>
          </a:r>
          <a:r>
            <a:rPr lang="zh-CN" altLang="en-US" sz="2200" b="0" i="0" u="none" kern="1200" dirty="0" smtClean="0"/>
            <a:t>年</a:t>
          </a:r>
          <a:r>
            <a:rPr lang="en-US" altLang="zh-CN" sz="2200" b="0" i="0" u="none" kern="1200" dirty="0" smtClean="0"/>
            <a:t>2</a:t>
          </a:r>
          <a:r>
            <a:rPr lang="zh-CN" altLang="en-US" sz="2200" b="0" i="0" u="none" kern="1200" dirty="0" smtClean="0"/>
            <a:t>月</a:t>
          </a:r>
          <a:r>
            <a:rPr lang="en-US" altLang="zh-CN" sz="2200" b="0" i="0" u="none" kern="1200" dirty="0" smtClean="0"/>
            <a:t>6</a:t>
          </a:r>
          <a:r>
            <a:rPr lang="zh-CN" altLang="en-US" sz="2200" b="0" i="0" u="none" kern="1200" dirty="0" smtClean="0"/>
            <a:t>日，国务院颁布实施</a:t>
          </a:r>
          <a:r>
            <a:rPr lang="en-US" altLang="zh-CN" sz="2200" b="0" i="0" u="none" kern="1200" dirty="0" smtClean="0"/>
            <a:t>《</a:t>
          </a:r>
          <a:r>
            <a:rPr lang="zh-CN" altLang="en-US" sz="2200" b="0" i="0" u="none" kern="1200" dirty="0" smtClean="0"/>
            <a:t>全民科学素质行动计划纲要（</a:t>
          </a:r>
          <a:r>
            <a:rPr lang="en-US" altLang="zh-CN" sz="2200" b="0" i="0" u="none" kern="1200" dirty="0" smtClean="0"/>
            <a:t>2006-2010-2020</a:t>
          </a:r>
          <a:r>
            <a:rPr lang="zh-CN" altLang="en-US" sz="2200" b="0" i="0" u="none" kern="1200" dirty="0" smtClean="0"/>
            <a:t>年）</a:t>
          </a:r>
          <a:r>
            <a:rPr lang="en-US" altLang="zh-CN" sz="2200" b="0" i="0" u="none" kern="1200" dirty="0" smtClean="0"/>
            <a:t>》</a:t>
          </a:r>
          <a:endParaRPr lang="zh-CN" altLang="en-US" sz="2200" kern="1200" dirty="0"/>
        </a:p>
      </dsp:txBody>
      <dsp:txXfrm>
        <a:off x="77205" y="1816906"/>
        <a:ext cx="4051830" cy="1427136"/>
      </dsp:txXfrm>
    </dsp:sp>
    <dsp:sp modelId="{E7AFD4A8-7FBC-431B-AE0B-D8CA74911981}">
      <dsp:nvSpPr>
        <dsp:cNvPr id="0" name=""/>
        <dsp:cNvSpPr/>
      </dsp:nvSpPr>
      <dsp:spPr>
        <a:xfrm>
          <a:off x="4206240" y="3472080"/>
          <a:ext cx="6309360" cy="158154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zh-CN" altLang="en-US" sz="1800" b="0" i="0" u="none" kern="1200" dirty="0" smtClean="0"/>
            <a:t>对科普单位开展科普活动的增值税和营业税予以优惠减免。</a:t>
          </a:r>
          <a:endParaRPr lang="zh-CN" altLang="en-US" sz="1800" kern="1200" dirty="0"/>
        </a:p>
        <a:p>
          <a:pPr marL="171450" lvl="1" indent="-171450" algn="l" defTabSz="800100">
            <a:lnSpc>
              <a:spcPct val="90000"/>
            </a:lnSpc>
            <a:spcBef>
              <a:spcPct val="0"/>
            </a:spcBef>
            <a:spcAft>
              <a:spcPct val="15000"/>
            </a:spcAft>
            <a:buChar char="••"/>
          </a:pPr>
          <a:r>
            <a:rPr lang="zh-CN" altLang="en-US" sz="1800" b="0" i="0" u="none" kern="1200" dirty="0" smtClean="0"/>
            <a:t>目前政策规定执行到</a:t>
          </a:r>
          <a:r>
            <a:rPr lang="en-US" altLang="zh-CN" sz="1800" b="0" i="0" u="none" kern="1200" dirty="0" smtClean="0"/>
            <a:t>2020</a:t>
          </a:r>
          <a:r>
            <a:rPr lang="zh-CN" altLang="en-US" sz="1800" b="0" i="0" u="none" kern="1200" dirty="0" smtClean="0"/>
            <a:t>年</a:t>
          </a:r>
          <a:endParaRPr lang="zh-CN" altLang="en-US" sz="1800" kern="1200" dirty="0"/>
        </a:p>
      </dsp:txBody>
      <dsp:txXfrm>
        <a:off x="4206240" y="3669773"/>
        <a:ext cx="5716280" cy="1186160"/>
      </dsp:txXfrm>
    </dsp:sp>
    <dsp:sp modelId="{8958386C-971B-470E-8EBC-0EAE3DD7C9D1}">
      <dsp:nvSpPr>
        <dsp:cNvPr id="0" name=""/>
        <dsp:cNvSpPr/>
      </dsp:nvSpPr>
      <dsp:spPr>
        <a:xfrm>
          <a:off x="0" y="3479403"/>
          <a:ext cx="4206240" cy="15815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altLang="zh-CN" sz="2200" b="0" i="0" u="none" kern="1200" dirty="0" smtClean="0"/>
            <a:t>2006</a:t>
          </a:r>
          <a:r>
            <a:rPr lang="zh-CN" altLang="en-US" sz="2200" b="0" i="0" u="none" kern="1200" dirty="0" smtClean="0"/>
            <a:t>年</a:t>
          </a:r>
          <a:r>
            <a:rPr lang="en-US" altLang="zh-CN" sz="2200" b="0" i="0" u="none" kern="1200" dirty="0" smtClean="0"/>
            <a:t>12</a:t>
          </a:r>
          <a:r>
            <a:rPr lang="zh-CN" altLang="en-US" sz="2200" b="0" i="0" u="none" kern="1200" dirty="0" smtClean="0"/>
            <a:t>月，财政部、国家税务总局出台</a:t>
          </a:r>
          <a:r>
            <a:rPr lang="en-US" altLang="zh-CN" sz="2200" b="0" i="0" u="none" kern="1200" dirty="0" smtClean="0"/>
            <a:t>《</a:t>
          </a:r>
          <a:r>
            <a:rPr lang="zh-CN" altLang="en-US" sz="2200" b="0" i="0" u="none" kern="1200" dirty="0" smtClean="0"/>
            <a:t>关于宣传文化增值税和营业税优惠政策的通知</a:t>
          </a:r>
          <a:r>
            <a:rPr lang="en-US" altLang="zh-CN" sz="2200" b="0" i="0" u="none" kern="1200" dirty="0" smtClean="0"/>
            <a:t>》</a:t>
          </a:r>
          <a:endParaRPr lang="zh-CN" altLang="en-US" sz="2200" kern="1200" dirty="0"/>
        </a:p>
      </dsp:txBody>
      <dsp:txXfrm>
        <a:off x="77205" y="3556608"/>
        <a:ext cx="4051830" cy="14271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E8ACC-B995-4796-8D99-466034D3A4AB}">
      <dsp:nvSpPr>
        <dsp:cNvPr id="0" name=""/>
        <dsp:cNvSpPr/>
      </dsp:nvSpPr>
      <dsp:spPr>
        <a:xfrm>
          <a:off x="1283" y="0"/>
          <a:ext cx="3337470" cy="5060950"/>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b="0" i="0" u="none" kern="1200" dirty="0" smtClean="0"/>
            <a:t>2007</a:t>
          </a:r>
          <a:r>
            <a:rPr lang="zh-CN" altLang="en-US" sz="1500" b="0" i="0" u="none" kern="1200" dirty="0" smtClean="0"/>
            <a:t>年</a:t>
          </a:r>
          <a:r>
            <a:rPr lang="en-US" altLang="zh-CN" sz="1500" b="0" i="0" u="none" kern="1200" dirty="0" smtClean="0"/>
            <a:t>1</a:t>
          </a:r>
          <a:r>
            <a:rPr lang="zh-CN" altLang="en-US" sz="1500" b="0" i="0" u="none" kern="1200" dirty="0" smtClean="0"/>
            <a:t>月</a:t>
          </a:r>
          <a:r>
            <a:rPr lang="en-US" altLang="zh-CN" sz="1500" b="0" i="0" u="none" kern="1200" dirty="0" smtClean="0"/>
            <a:t>17</a:t>
          </a:r>
          <a:r>
            <a:rPr lang="zh-CN" altLang="en-US" sz="1500" b="0" i="0" u="none" kern="1200" dirty="0" smtClean="0"/>
            <a:t>日，科技部、中宣部、发改委、教育部、国防科工委、财政部、中国科协、中科院联合下发</a:t>
          </a:r>
          <a:r>
            <a:rPr lang="en-US" altLang="zh-CN" sz="1500" b="0" i="0" u="none" kern="1200" dirty="0" smtClean="0"/>
            <a:t>《</a:t>
          </a:r>
          <a:r>
            <a:rPr lang="zh-CN" altLang="en-US" sz="1500" b="0" i="0" u="none" kern="1200" dirty="0" smtClean="0"/>
            <a:t>关于加强国家科普能力建设的若干意见</a:t>
          </a:r>
          <a:r>
            <a:rPr lang="en-US" altLang="zh-CN" sz="1500" b="0" i="0" u="none" kern="1200" dirty="0" smtClean="0"/>
            <a:t>》</a:t>
          </a:r>
          <a:endParaRPr lang="zh-CN" altLang="en-US" sz="1500" kern="1200" dirty="0"/>
        </a:p>
      </dsp:txBody>
      <dsp:txXfrm>
        <a:off x="1283" y="0"/>
        <a:ext cx="3337470" cy="1518285"/>
      </dsp:txXfrm>
    </dsp:sp>
    <dsp:sp modelId="{C08FEC33-2872-4536-915E-504A94D6A45F}">
      <dsp:nvSpPr>
        <dsp:cNvPr id="0" name=""/>
        <dsp:cNvSpPr/>
      </dsp:nvSpPr>
      <dsp:spPr>
        <a:xfrm>
          <a:off x="335030" y="1519767"/>
          <a:ext cx="2669976" cy="15259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CN" altLang="en-US" sz="1400" b="0" i="0" u="none" kern="1200" dirty="0" smtClean="0"/>
            <a:t>指出国家科普能力建设是建设创新型国家的一项基础性、战略性任务</a:t>
          </a:r>
          <a:endParaRPr lang="zh-CN" altLang="en-US" sz="1400" kern="1200" dirty="0"/>
        </a:p>
      </dsp:txBody>
      <dsp:txXfrm>
        <a:off x="379723" y="1564460"/>
        <a:ext cx="2580590" cy="1436559"/>
      </dsp:txXfrm>
    </dsp:sp>
    <dsp:sp modelId="{2A09B5B4-0968-449E-A4A3-AD9C9119F863}">
      <dsp:nvSpPr>
        <dsp:cNvPr id="0" name=""/>
        <dsp:cNvSpPr/>
      </dsp:nvSpPr>
      <dsp:spPr>
        <a:xfrm>
          <a:off x="335030" y="3280474"/>
          <a:ext cx="2669976" cy="15259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CN" altLang="en-US" sz="1400" b="0" i="0" u="none" kern="1200" dirty="0" smtClean="0"/>
            <a:t>这是国家首次以专门文件的形式要求加强科普能力建设，体现了国家将科普事业社会化的理念</a:t>
          </a:r>
          <a:endParaRPr lang="zh-CN" altLang="en-US" sz="1400" kern="1200" dirty="0"/>
        </a:p>
      </dsp:txBody>
      <dsp:txXfrm>
        <a:off x="379723" y="3325167"/>
        <a:ext cx="2580590" cy="1436559"/>
      </dsp:txXfrm>
    </dsp:sp>
    <dsp:sp modelId="{96A904D1-E382-4E08-BA0B-295124B46377}">
      <dsp:nvSpPr>
        <dsp:cNvPr id="0" name=""/>
        <dsp:cNvSpPr/>
      </dsp:nvSpPr>
      <dsp:spPr>
        <a:xfrm>
          <a:off x="3589064" y="0"/>
          <a:ext cx="3337470" cy="5060950"/>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b="0" i="0" u="none" kern="1200" dirty="0" smtClean="0"/>
            <a:t>2015</a:t>
          </a:r>
          <a:r>
            <a:rPr lang="zh-CN" altLang="en-US" sz="1500" b="0" i="0" u="none" kern="1200" dirty="0" smtClean="0"/>
            <a:t>年</a:t>
          </a:r>
          <a:r>
            <a:rPr lang="en-US" altLang="zh-CN" sz="1500" b="0" i="0" u="none" kern="1200" dirty="0" smtClean="0"/>
            <a:t>3</a:t>
          </a:r>
          <a:r>
            <a:rPr lang="zh-CN" altLang="en-US" sz="1500" b="0" i="0" u="none" kern="1200" dirty="0" smtClean="0"/>
            <a:t>月，中科院和科技部联合发布</a:t>
          </a:r>
          <a:r>
            <a:rPr lang="en-US" altLang="zh-CN" sz="1500" b="0" i="0" u="none" kern="1200" dirty="0" smtClean="0"/>
            <a:t>《</a:t>
          </a:r>
          <a:r>
            <a:rPr lang="zh-CN" altLang="en-US" sz="1500" b="0" i="0" u="none" kern="1200" dirty="0" smtClean="0"/>
            <a:t>关于加强中国科学院科普工作的若干意见</a:t>
          </a:r>
          <a:r>
            <a:rPr lang="en-US" altLang="zh-CN" sz="1500" b="0" i="0" u="none" kern="1200" dirty="0" smtClean="0"/>
            <a:t>》</a:t>
          </a:r>
          <a:endParaRPr lang="zh-CN" altLang="en-US" sz="1500" kern="1200" dirty="0"/>
        </a:p>
      </dsp:txBody>
      <dsp:txXfrm>
        <a:off x="3589064" y="0"/>
        <a:ext cx="3337470" cy="1518285"/>
      </dsp:txXfrm>
    </dsp:sp>
    <dsp:sp modelId="{CB3DECDE-7B9D-47D1-A975-1F7A8ACAA1FA}">
      <dsp:nvSpPr>
        <dsp:cNvPr id="0" name=""/>
        <dsp:cNvSpPr/>
      </dsp:nvSpPr>
      <dsp:spPr>
        <a:xfrm>
          <a:off x="3922811" y="1519767"/>
          <a:ext cx="2669976" cy="15259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CN" altLang="en-US" sz="1400" b="0" i="0" u="none" kern="1200" dirty="0" smtClean="0"/>
            <a:t>中国科学院和科学技术部实施“高端科研资源科普化”计划，促进中国科学院丰富的科研资源转化为科普设施、科普产品、科普人才</a:t>
          </a:r>
          <a:endParaRPr lang="zh-CN" altLang="en-US" sz="1400" kern="1200" dirty="0"/>
        </a:p>
      </dsp:txBody>
      <dsp:txXfrm>
        <a:off x="3967504" y="1564460"/>
        <a:ext cx="2580590" cy="1436559"/>
      </dsp:txXfrm>
    </dsp:sp>
    <dsp:sp modelId="{E6580836-F4A5-433C-BF50-8D1785058B26}">
      <dsp:nvSpPr>
        <dsp:cNvPr id="0" name=""/>
        <dsp:cNvSpPr/>
      </dsp:nvSpPr>
      <dsp:spPr>
        <a:xfrm>
          <a:off x="3922811" y="3280474"/>
          <a:ext cx="2669976" cy="15259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CN" altLang="en-US" sz="1400" b="0" i="0" u="none" kern="1200" dirty="0" smtClean="0"/>
            <a:t>建设科普工作国家队，引领我国科普工作发展</a:t>
          </a:r>
          <a:endParaRPr lang="zh-CN" altLang="en-US" sz="1400" kern="1200" dirty="0"/>
        </a:p>
      </dsp:txBody>
      <dsp:txXfrm>
        <a:off x="3967504" y="3325167"/>
        <a:ext cx="2580590" cy="1436559"/>
      </dsp:txXfrm>
    </dsp:sp>
    <dsp:sp modelId="{D035F279-AF46-41E6-9491-DDF649F4A42C}">
      <dsp:nvSpPr>
        <dsp:cNvPr id="0" name=""/>
        <dsp:cNvSpPr/>
      </dsp:nvSpPr>
      <dsp:spPr>
        <a:xfrm>
          <a:off x="7176845" y="0"/>
          <a:ext cx="3337470" cy="5060950"/>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b="0" i="0" u="none" kern="1200" smtClean="0"/>
            <a:t>2016</a:t>
          </a:r>
          <a:r>
            <a:rPr lang="zh-CN" altLang="en-US" sz="1500" b="0" i="0" u="none" kern="1200" smtClean="0"/>
            <a:t>年</a:t>
          </a:r>
          <a:r>
            <a:rPr lang="en-US" altLang="zh-CN" sz="1500" b="0" i="0" u="none" kern="1200" smtClean="0"/>
            <a:t>3</a:t>
          </a:r>
          <a:r>
            <a:rPr lang="zh-CN" altLang="en-US" sz="1500" b="0" i="0" u="none" kern="1200" smtClean="0"/>
            <a:t>月，</a:t>
          </a:r>
          <a:r>
            <a:rPr lang="en-US" altLang="zh-CN" sz="1500" b="0" i="0" u="none" kern="1200" smtClean="0"/>
            <a:t>《</a:t>
          </a:r>
          <a:r>
            <a:rPr lang="zh-CN" altLang="en-US" sz="1500" b="0" i="0" u="none" kern="1200" smtClean="0"/>
            <a:t>国民经济和社会发展第十三个五年规划纲要</a:t>
          </a:r>
          <a:r>
            <a:rPr lang="en-US" altLang="zh-CN" sz="1500" b="0" i="0" u="none" kern="1200" smtClean="0"/>
            <a:t>》</a:t>
          </a:r>
          <a:r>
            <a:rPr lang="zh-CN" altLang="en-US" sz="1500" b="0" i="0" u="none" kern="1200" smtClean="0"/>
            <a:t>发布</a:t>
          </a:r>
          <a:endParaRPr lang="zh-CN" altLang="en-US" sz="1500" kern="1200" dirty="0"/>
        </a:p>
      </dsp:txBody>
      <dsp:txXfrm>
        <a:off x="7176845" y="0"/>
        <a:ext cx="3337470" cy="1518285"/>
      </dsp:txXfrm>
    </dsp:sp>
    <dsp:sp modelId="{AD7F7E67-8913-4C6C-B471-4E509B83455E}">
      <dsp:nvSpPr>
        <dsp:cNvPr id="0" name=""/>
        <dsp:cNvSpPr/>
      </dsp:nvSpPr>
      <dsp:spPr>
        <a:xfrm>
          <a:off x="7510592" y="1518285"/>
          <a:ext cx="2669976" cy="32896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zh-CN" altLang="en-US" sz="1600" b="0" i="0" u="none" kern="1200" dirty="0" smtClean="0"/>
            <a:t>明确将“</a:t>
          </a:r>
          <a:r>
            <a:rPr lang="zh-CN" altLang="en-US" sz="1600" b="1" i="0" u="none" kern="1200" dirty="0" smtClean="0">
              <a:solidFill>
                <a:srgbClr val="FFFF00"/>
              </a:solidFill>
            </a:rPr>
            <a:t>公民具备科学素质</a:t>
          </a:r>
          <a:r>
            <a:rPr lang="zh-CN" altLang="en-US" sz="1600" b="0" i="0" u="none" kern="1200" dirty="0" smtClean="0"/>
            <a:t>的比例超过</a:t>
          </a:r>
          <a:r>
            <a:rPr lang="en-US" altLang="zh-CN" sz="1600" b="0" i="0" u="none" kern="1200" dirty="0" smtClean="0"/>
            <a:t>10%”</a:t>
          </a:r>
          <a:r>
            <a:rPr lang="zh-CN" altLang="en-US" sz="1600" b="0" i="0" u="none" kern="1200" dirty="0" smtClean="0"/>
            <a:t>列入</a:t>
          </a:r>
          <a:r>
            <a:rPr lang="en-US" altLang="zh-CN" sz="1600" b="0" i="0" u="none" kern="1200" dirty="0" smtClean="0"/>
            <a:t>2020</a:t>
          </a:r>
          <a:r>
            <a:rPr lang="zh-CN" altLang="en-US" sz="1600" b="0" i="0" u="none" kern="1200" dirty="0" smtClean="0"/>
            <a:t>年奋斗目标，标志着公民科学素质建设作为一项基础性社会工程</a:t>
          </a:r>
          <a:endParaRPr lang="zh-CN" altLang="en-US" sz="1600" kern="1200" dirty="0"/>
        </a:p>
      </dsp:txBody>
      <dsp:txXfrm>
        <a:off x="7588793" y="1596486"/>
        <a:ext cx="2513574" cy="31332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4BC29-96DC-42B1-A83A-114DB84ACCB3}">
      <dsp:nvSpPr>
        <dsp:cNvPr id="0" name=""/>
        <dsp:cNvSpPr/>
      </dsp:nvSpPr>
      <dsp:spPr>
        <a:xfrm>
          <a:off x="0" y="0"/>
          <a:ext cx="11134917" cy="3235690"/>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2191641" tIns="106680" rIns="106680" bIns="106680" numCol="1" spcCol="1270" anchor="t" anchorCtr="0">
          <a:noAutofit/>
        </a:bodyPr>
        <a:lstStyle/>
        <a:p>
          <a:pPr lvl="0" algn="l" defTabSz="1244600" eaLnBrk="1" fontAlgn="auto" latinLnBrk="0" hangingPunct="1">
            <a:lnSpc>
              <a:spcPct val="100000"/>
            </a:lnSpc>
            <a:spcBef>
              <a:spcPct val="0"/>
            </a:spcBef>
            <a:spcAft>
              <a:spcPct val="35000"/>
            </a:spcAft>
          </a:pPr>
          <a:r>
            <a:rPr lang="en-US" altLang="zh-CN" sz="2800" b="0" i="0" u="none" kern="1200" dirty="0" smtClean="0"/>
            <a:t>2017</a:t>
          </a:r>
          <a:r>
            <a:rPr lang="zh-CN" altLang="en-US" sz="2800" b="0" i="0" u="none" kern="1200" dirty="0" smtClean="0"/>
            <a:t>年</a:t>
          </a:r>
          <a:r>
            <a:rPr lang="en-US" altLang="zh-CN" sz="2800" b="0" i="0" u="none" kern="1200" dirty="0" smtClean="0"/>
            <a:t>6</a:t>
          </a:r>
          <a:r>
            <a:rPr lang="zh-CN" altLang="en-US" sz="2800" b="0" i="0" u="none" kern="1200" dirty="0" smtClean="0"/>
            <a:t>月，国家全民科学素质行动纲要实施工作办公室研究制定了</a:t>
          </a:r>
          <a:r>
            <a:rPr lang="en-US" altLang="zh-CN" sz="2800" b="0" i="0" u="none" kern="1200" dirty="0" smtClean="0"/>
            <a:t>《</a:t>
          </a:r>
          <a:r>
            <a:rPr lang="zh-CN" altLang="en-US" sz="2800" b="0" i="0" u="none" kern="1200" dirty="0" smtClean="0"/>
            <a:t>科技创新成果科普成效和创新主体科普服务评价暂行管理办法（试行）</a:t>
          </a:r>
          <a:r>
            <a:rPr lang="en-US" altLang="zh-CN" sz="2800" b="0" i="0" u="none" kern="1200" dirty="0" smtClean="0"/>
            <a:t>》</a:t>
          </a:r>
          <a:endParaRPr lang="zh-CN" altLang="en-US" sz="2800" kern="1200" dirty="0"/>
        </a:p>
        <a:p>
          <a:pPr marL="228600" lvl="1" indent="-228600" algn="l" defTabSz="1066800" eaLnBrk="1" fontAlgn="auto" latinLnBrk="0" hangingPunct="1">
            <a:lnSpc>
              <a:spcPct val="100000"/>
            </a:lnSpc>
            <a:spcBef>
              <a:spcPct val="0"/>
            </a:spcBef>
            <a:spcAft>
              <a:spcPct val="15000"/>
            </a:spcAft>
            <a:buChar char="••"/>
          </a:pPr>
          <a:r>
            <a:rPr lang="zh-CN" altLang="en-US" sz="2400" b="0" i="0" u="none" kern="1200" dirty="0" smtClean="0"/>
            <a:t>凡</a:t>
          </a:r>
          <a:r>
            <a:rPr lang="zh-CN" altLang="en-US" sz="2400" b="0" i="0" u="none" kern="1200" dirty="0" smtClean="0">
              <a:solidFill>
                <a:schemeClr val="accent3"/>
              </a:solidFill>
            </a:rPr>
            <a:t>公共财政资助</a:t>
          </a:r>
          <a:r>
            <a:rPr lang="zh-CN" altLang="en-US" sz="2400" b="0" i="0" u="none" kern="1200" dirty="0" smtClean="0"/>
            <a:t>的科技创新项目成果须接受</a:t>
          </a:r>
          <a:r>
            <a:rPr lang="zh-CN" altLang="en-US" sz="2400" b="0" i="0" u="none" kern="1200" dirty="0" smtClean="0">
              <a:solidFill>
                <a:srgbClr val="00B050"/>
              </a:solidFill>
            </a:rPr>
            <a:t>科技创新成果</a:t>
          </a:r>
          <a:r>
            <a:rPr lang="zh-CN" altLang="en-US" sz="2400" b="0" i="0" u="none" kern="1200" dirty="0" smtClean="0">
              <a:solidFill>
                <a:schemeClr val="accent3"/>
              </a:solidFill>
            </a:rPr>
            <a:t>科普成效评价</a:t>
          </a:r>
          <a:r>
            <a:rPr lang="zh-CN" altLang="en-US" sz="2400" b="0" i="0" u="none" kern="1200" dirty="0" smtClean="0"/>
            <a:t>；</a:t>
          </a:r>
          <a:endParaRPr lang="zh-CN" altLang="en-US" sz="2400" kern="1200" dirty="0"/>
        </a:p>
        <a:p>
          <a:pPr marL="228600" lvl="1" indent="-228600" algn="l" defTabSz="1066800" eaLnBrk="1" fontAlgn="auto" latinLnBrk="0" hangingPunct="1">
            <a:lnSpc>
              <a:spcPct val="100000"/>
            </a:lnSpc>
            <a:spcBef>
              <a:spcPct val="0"/>
            </a:spcBef>
            <a:spcAft>
              <a:spcPct val="15000"/>
            </a:spcAft>
            <a:buChar char="••"/>
          </a:pPr>
          <a:r>
            <a:rPr lang="zh-CN" altLang="en-US" sz="2400" b="0" i="0" u="none" kern="1200" dirty="0" smtClean="0"/>
            <a:t>凡与科技创新相关、依托</a:t>
          </a:r>
          <a:r>
            <a:rPr lang="zh-CN" altLang="en-US" sz="2400" b="0" i="0" u="none" kern="1200" dirty="0" smtClean="0">
              <a:solidFill>
                <a:schemeClr val="accent3"/>
              </a:solidFill>
            </a:rPr>
            <a:t>公共财政支持</a:t>
          </a:r>
          <a:r>
            <a:rPr lang="zh-CN" altLang="en-US" sz="2400" b="0" i="0" u="none" kern="1200" dirty="0" smtClean="0"/>
            <a:t>的高校、科研机构或国有（含国有控股）企业等须接受</a:t>
          </a:r>
          <a:r>
            <a:rPr lang="zh-CN" altLang="en-US" sz="2400" b="0" i="0" u="none" kern="1200" dirty="0" smtClean="0">
              <a:solidFill>
                <a:srgbClr val="00B050"/>
              </a:solidFill>
            </a:rPr>
            <a:t>创新主体</a:t>
          </a:r>
          <a:r>
            <a:rPr lang="zh-CN" altLang="en-US" sz="2400" b="0" i="0" u="none" kern="1200" dirty="0" smtClean="0">
              <a:solidFill>
                <a:schemeClr val="accent3"/>
              </a:solidFill>
            </a:rPr>
            <a:t>科普服务评价</a:t>
          </a:r>
          <a:r>
            <a:rPr lang="zh-CN" altLang="en-US" sz="2400" b="0" i="0" u="none" kern="1200" dirty="0" smtClean="0"/>
            <a:t>。</a:t>
          </a:r>
          <a:endParaRPr lang="zh-CN" altLang="en-US" sz="2400" kern="1200" dirty="0"/>
        </a:p>
        <a:p>
          <a:pPr marL="228600" lvl="1" indent="-228600" algn="l" defTabSz="1066800" eaLnBrk="1" fontAlgn="auto" latinLnBrk="0" hangingPunct="1">
            <a:lnSpc>
              <a:spcPct val="100000"/>
            </a:lnSpc>
            <a:spcBef>
              <a:spcPct val="0"/>
            </a:spcBef>
            <a:spcAft>
              <a:spcPct val="15000"/>
            </a:spcAft>
            <a:buChar char="••"/>
          </a:pPr>
          <a:r>
            <a:rPr lang="zh-CN" altLang="en-US" sz="2400" b="0" i="0" u="none" kern="1200" dirty="0" smtClean="0">
              <a:solidFill>
                <a:schemeClr val="accent3"/>
              </a:solidFill>
            </a:rPr>
            <a:t>其他</a:t>
          </a:r>
          <a:r>
            <a:rPr lang="zh-CN" altLang="en-US" sz="2400" b="0" i="0" u="none" kern="1200" dirty="0" smtClean="0"/>
            <a:t>科技创新项目成果、创新主体可</a:t>
          </a:r>
          <a:r>
            <a:rPr lang="zh-CN" altLang="en-US" sz="2400" b="0" i="0" u="none" kern="1200" dirty="0" smtClean="0">
              <a:solidFill>
                <a:schemeClr val="accent3"/>
              </a:solidFill>
            </a:rPr>
            <a:t>自愿</a:t>
          </a:r>
          <a:r>
            <a:rPr lang="zh-CN" altLang="en-US" sz="2400" b="0" i="0" u="none" kern="1200" dirty="0" smtClean="0"/>
            <a:t>申请参加科普评价。</a:t>
          </a:r>
          <a:endParaRPr lang="zh-CN" altLang="en-US" sz="2400" kern="1200" dirty="0"/>
        </a:p>
      </dsp:txBody>
      <dsp:txXfrm>
        <a:off x="0" y="0"/>
        <a:ext cx="11134917" cy="3235690"/>
      </dsp:txXfrm>
    </dsp:sp>
    <dsp:sp modelId="{E5EA4F18-62D0-457A-9440-FCBCB0AF97AB}">
      <dsp:nvSpPr>
        <dsp:cNvPr id="0" name=""/>
        <dsp:cNvSpPr/>
      </dsp:nvSpPr>
      <dsp:spPr>
        <a:xfrm>
          <a:off x="0" y="0"/>
          <a:ext cx="1929992" cy="304913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2">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1#3">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9BA72-ED4E-4AD5-BDD9-104245DAD6E2}" type="datetimeFigureOut">
              <a:rPr lang="zh-CN" altLang="en-US" smtClean="0"/>
              <a:t>2021/12/10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62735A-2086-4C7D-A970-FFB82E7A1D2D}"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2021/12/10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我国科技普及法的作用及存在的问题</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272299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extLst>
      <p:ext uri="{BB962C8B-B14F-4D97-AF65-F5344CB8AC3E}">
        <p14:creationId xmlns:p14="http://schemas.microsoft.com/office/powerpoint/2010/main" val="309429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12</a:t>
            </a:fld>
            <a:endParaRPr lang="zh-CN" altLang="en-US"/>
          </a:p>
        </p:txBody>
      </p:sp>
    </p:spTree>
    <p:extLst>
      <p:ext uri="{BB962C8B-B14F-4D97-AF65-F5344CB8AC3E}">
        <p14:creationId xmlns:p14="http://schemas.microsoft.com/office/powerpoint/2010/main" val="285074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科普的目的：提高国民科学素质；吸引社会各界共同支持国家科技事业的发展。</a:t>
            </a:r>
          </a:p>
          <a:p>
            <a:r>
              <a:rPr lang="zh-CN" altLang="en-US" dirty="0" smtClean="0"/>
              <a:t>科普的客体：包括各领域的科学知识、科学方法、科学思想、科学精神的普及。其中“科学”主要包括自然科学与技术，也包括社会科学（如了解科技对国家经济、社会发展的重要性，了解政府科技政策）</a:t>
            </a:r>
          </a:p>
          <a:p>
            <a:r>
              <a:rPr lang="zh-CN" altLang="en-US" dirty="0" smtClean="0"/>
              <a:t>科普的责任主体：主要包括科学家、科技人员、科研机构等。</a:t>
            </a:r>
          </a:p>
          <a:p>
            <a:r>
              <a:rPr lang="zh-CN" altLang="en-US" dirty="0" smtClean="0"/>
              <a:t>科普的对象：公众，公众主要指的是科学工作者以外的人民群众，这决定了科普要使公众“易于理解”、“易于接受”。</a:t>
            </a:r>
          </a:p>
          <a:p>
            <a:r>
              <a:rPr lang="zh-CN" altLang="en-US" dirty="0" smtClean="0"/>
              <a:t>科普的方向：科普活动应当具有双向性，即公众对科普不仅是“接受”，更要积极的“参与”</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736262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18</a:t>
            </a:fld>
            <a:endParaRPr lang="zh-CN" altLang="en-US"/>
          </a:p>
        </p:txBody>
      </p:sp>
    </p:spTree>
    <p:extLst>
      <p:ext uri="{BB962C8B-B14F-4D97-AF65-F5344CB8AC3E}">
        <p14:creationId xmlns:p14="http://schemas.microsoft.com/office/powerpoint/2010/main" val="1144415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八个条文，</a:t>
            </a:r>
            <a:r>
              <a:rPr lang="en-US" altLang="zh-CN" dirty="0" smtClean="0"/>
              <a:t>11</a:t>
            </a:r>
            <a:r>
              <a:rPr lang="zh-CN" altLang="en-US" dirty="0" smtClean="0"/>
              <a:t>处出现“普及”。</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3878868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1999811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28</a:t>
            </a:fld>
            <a:endParaRPr lang="zh-CN" altLang="en-US"/>
          </a:p>
        </p:txBody>
      </p:sp>
    </p:spTree>
    <p:extLst>
      <p:ext uri="{BB962C8B-B14F-4D97-AF65-F5344CB8AC3E}">
        <p14:creationId xmlns:p14="http://schemas.microsoft.com/office/powerpoint/2010/main" val="400637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39</a:t>
            </a:fld>
            <a:endParaRPr lang="zh-CN" altLang="en-US"/>
          </a:p>
        </p:txBody>
      </p:sp>
    </p:spTree>
    <p:extLst>
      <p:ext uri="{BB962C8B-B14F-4D97-AF65-F5344CB8AC3E}">
        <p14:creationId xmlns:p14="http://schemas.microsoft.com/office/powerpoint/2010/main" val="551878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556" name="组合 555"/>
          <p:cNvGrpSpPr/>
          <p:nvPr userDrawn="1"/>
        </p:nvGrpSpPr>
        <p:grpSpPr>
          <a:xfrm>
            <a:off x="0" y="0"/>
            <a:ext cx="12192000" cy="6972527"/>
            <a:chOff x="1588" y="4763"/>
            <a:chExt cx="12192000" cy="6862989"/>
          </a:xfrm>
        </p:grpSpPr>
        <p:sp>
          <p:nvSpPr>
            <p:cNvPr id="545"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546"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547"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548" name="Freeform 512"/>
            <p:cNvSpPr/>
            <p:nvPr userDrawn="1"/>
          </p:nvSpPr>
          <p:spPr bwMode="auto">
            <a:xfrm>
              <a:off x="6223000" y="4763"/>
              <a:ext cx="5970588"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gradFill>
              <a:gsLst>
                <a:gs pos="97000">
                  <a:schemeClr val="accent2"/>
                </a:gs>
                <a:gs pos="28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49"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0"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1"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552"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1246981" y="3006820"/>
            <a:ext cx="5627686"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1246982" y="1938685"/>
            <a:ext cx="5627686" cy="1042559"/>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251875" y="4630968"/>
            <a:ext cx="2500975" cy="296271"/>
          </a:xfrm>
          <a:prstGeom prst="roundRect">
            <a:avLst>
              <a:gd name="adj" fmla="val 50000"/>
            </a:avLst>
          </a:prstGeom>
          <a:gradFill>
            <a:gsLst>
              <a:gs pos="9000">
                <a:schemeClr val="accent2"/>
              </a:gs>
              <a:gs pos="85000">
                <a:schemeClr val="accent1"/>
              </a:gs>
            </a:gsLst>
            <a:lin ang="0" scaled="0"/>
          </a:gradFill>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246982" y="4998158"/>
            <a:ext cx="1620043" cy="296271"/>
          </a:xfrm>
          <a:prstGeom prst="roundRect">
            <a:avLst>
              <a:gd name="adj" fmla="val 50000"/>
            </a:avLst>
          </a:prstGeom>
          <a:ln>
            <a:gradFill>
              <a:gsLst>
                <a:gs pos="10000">
                  <a:schemeClr val="accent2"/>
                </a:gs>
                <a:gs pos="87000">
                  <a:schemeClr val="accent1"/>
                </a:gs>
              </a:gsLst>
              <a:lin ang="5400000" scaled="1"/>
            </a:gradFill>
          </a:ln>
        </p:spPr>
        <p:txBody>
          <a:bodyPr vert="horz" anchor="ctr">
            <a:noAutofit/>
          </a:bodyPr>
          <a:lstStyle>
            <a:lvl1pPr marL="0" indent="0" algn="l">
              <a:buNone/>
              <a:defRPr sz="1500" b="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grpSp>
        <p:nvGrpSpPr>
          <p:cNvPr id="583" name="组合 582"/>
          <p:cNvGrpSpPr/>
          <p:nvPr userDrawn="1"/>
        </p:nvGrpSpPr>
        <p:grpSpPr>
          <a:xfrm rot="1015566">
            <a:off x="822326" y="1077560"/>
            <a:ext cx="1616075" cy="3328401"/>
            <a:chOff x="682625" y="1041062"/>
            <a:chExt cx="1616075" cy="3328401"/>
          </a:xfrm>
        </p:grpSpPr>
        <p:sp>
          <p:nvSpPr>
            <p:cNvPr id="579"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80"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userDrawn="1">
            <p:ph type="title"/>
          </p:nvPr>
        </p:nvSpPr>
        <p:spPr>
          <a:xfrm>
            <a:off x="2846196" y="1942131"/>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2846195" y="2837481"/>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7" y="0"/>
            <a:ext cx="4121834" cy="4121834"/>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2021/12/10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2021/12/10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userDrawn="1">
  <p:cSld name="1_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2021/12/10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7" name="图片占位符 6"/>
          <p:cNvSpPr>
            <a:spLocks noGrp="1"/>
          </p:cNvSpPr>
          <p:nvPr>
            <p:ph type="pic" idx="13"/>
          </p:nvPr>
        </p:nvSpPr>
        <p:spPr>
          <a:xfrm>
            <a:off x="8362950" y="1809750"/>
            <a:ext cx="2857500" cy="2438400"/>
          </a:xfr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6" y="0"/>
            <a:ext cx="4121833" cy="4121833"/>
          </a:xfrm>
          <a:prstGeom prst="rect">
            <a:avLst/>
          </a:prstGeom>
        </p:spPr>
      </p:pic>
      <p:sp>
        <p:nvSpPr>
          <p:cNvPr id="3" name="Oval 511"/>
          <p:cNvSpPr>
            <a:spLocks noChangeArrowheads="1"/>
          </p:cNvSpPr>
          <p:nvPr userDrawn="1"/>
        </p:nvSpPr>
        <p:spPr bwMode="auto">
          <a:xfrm>
            <a:off x="9403004" y="5412016"/>
            <a:ext cx="1772996" cy="1798409"/>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grpSp>
        <p:nvGrpSpPr>
          <p:cNvPr id="7" name="组合 6"/>
          <p:cNvGrpSpPr/>
          <p:nvPr userDrawn="1"/>
        </p:nvGrpSpPr>
        <p:grpSpPr>
          <a:xfrm rot="959293">
            <a:off x="13061" y="3476994"/>
            <a:ext cx="1514633" cy="3119475"/>
            <a:chOff x="682625" y="1041062"/>
            <a:chExt cx="1616075" cy="3328401"/>
          </a:xfrm>
        </p:grpSpPr>
        <p:sp>
          <p:nvSpPr>
            <p:cNvPr id="8"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9"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334" name="Freeform 509"/>
          <p:cNvSpPr/>
          <p:nvPr userDrawn="1"/>
        </p:nvSpPr>
        <p:spPr bwMode="auto">
          <a:xfrm flipH="1">
            <a:off x="708025" y="-85725"/>
            <a:ext cx="11485563" cy="6203719"/>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335" name="Freeform 510"/>
          <p:cNvSpPr/>
          <p:nvPr userDrawn="1"/>
        </p:nvSpPr>
        <p:spPr bwMode="auto">
          <a:xfrm flipH="1">
            <a:off x="6858000" y="6121440"/>
            <a:ext cx="1652588" cy="746312"/>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210611" cy="6210611"/>
          </a:xfrm>
          <a:prstGeom prst="rect">
            <a:avLst/>
          </a:prstGeom>
        </p:spPr>
      </p:pic>
      <p:sp>
        <p:nvSpPr>
          <p:cNvPr id="336" name="Oval 511"/>
          <p:cNvSpPr>
            <a:spLocks noChangeArrowheads="1"/>
          </p:cNvSpPr>
          <p:nvPr userDrawn="1"/>
        </p:nvSpPr>
        <p:spPr bwMode="auto">
          <a:xfrm flipH="1">
            <a:off x="1435100" y="2804626"/>
            <a:ext cx="2973388" cy="3007766"/>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338" name="Freeform 513"/>
          <p:cNvSpPr/>
          <p:nvPr userDrawn="1"/>
        </p:nvSpPr>
        <p:spPr bwMode="auto">
          <a:xfrm flipH="1">
            <a:off x="1133476" y="3158481"/>
            <a:ext cx="1450975" cy="293699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39" name="Freeform 514"/>
          <p:cNvSpPr/>
          <p:nvPr userDrawn="1"/>
        </p:nvSpPr>
        <p:spPr bwMode="auto">
          <a:xfrm flipH="1">
            <a:off x="11372851" y="1229972"/>
            <a:ext cx="527050" cy="596728"/>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40" name="Freeform 515"/>
          <p:cNvSpPr/>
          <p:nvPr userDrawn="1"/>
        </p:nvSpPr>
        <p:spPr bwMode="auto">
          <a:xfrm flipH="1">
            <a:off x="1979613" y="-85725"/>
            <a:ext cx="4738688" cy="291447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341" name="Freeform 516"/>
          <p:cNvSpPr/>
          <p:nvPr userDrawn="1"/>
        </p:nvSpPr>
        <p:spPr bwMode="auto">
          <a:xfrm flipH="1">
            <a:off x="1979613" y="-85725"/>
            <a:ext cx="2701925" cy="2206767"/>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13" name="标题 1"/>
          <p:cNvSpPr>
            <a:spLocks noGrp="1"/>
          </p:cNvSpPr>
          <p:nvPr userDrawn="1">
            <p:ph type="ctrTitle" hasCustomPrompt="1"/>
          </p:nvPr>
        </p:nvSpPr>
        <p:spPr>
          <a:xfrm>
            <a:off x="6678613" y="2070558"/>
            <a:ext cx="4604544"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78613" y="4376794"/>
            <a:ext cx="4604544"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userDrawn="1">
            <p:ph type="body" sz="quarter" idx="10" hasCustomPrompt="1"/>
          </p:nvPr>
        </p:nvSpPr>
        <p:spPr>
          <a:xfrm>
            <a:off x="6678614" y="4080523"/>
            <a:ext cx="460454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1BD621-945E-4005-8651-FE7424ED101E}" type="slidenum">
              <a:rPr lang="zh-CN" altLang="en-US" smtClean="0"/>
              <a:pPr/>
              <a:t>‹#›</a:t>
            </a:fld>
            <a:endParaRPr lang="zh-CN" altLang="en-US"/>
          </a:p>
        </p:txBody>
      </p:sp>
    </p:spTree>
    <p:extLst>
      <p:ext uri="{BB962C8B-B14F-4D97-AF65-F5344CB8AC3E}">
        <p14:creationId xmlns:p14="http://schemas.microsoft.com/office/powerpoint/2010/main" val="202467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2021/12/10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themeOverride" Target="../theme/themeOverride2.xml"/><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78042" y="2049378"/>
            <a:ext cx="9729537" cy="1205133"/>
          </a:xfrm>
        </p:spPr>
        <p:txBody>
          <a:bodyPr>
            <a:normAutofit fontScale="90000"/>
          </a:bodyPr>
          <a:lstStyle/>
          <a:p>
            <a:r>
              <a:rPr lang="en-US" altLang="zh-CN" sz="5400" dirty="0" smtClean="0"/>
              <a:t>《</a:t>
            </a:r>
            <a:r>
              <a:rPr lang="zh-CN" altLang="en-US" sz="5400" dirty="0"/>
              <a:t>科学技术普及法</a:t>
            </a:r>
            <a:r>
              <a:rPr lang="en-US" altLang="zh-CN" sz="5400" dirty="0"/>
              <a:t>》</a:t>
            </a:r>
            <a:r>
              <a:rPr lang="zh-CN" altLang="en-US" sz="5400" dirty="0"/>
              <a:t>相关问题探讨</a:t>
            </a:r>
          </a:p>
        </p:txBody>
      </p:sp>
      <p:sp>
        <p:nvSpPr>
          <p:cNvPr id="6" name="文本占位符 5"/>
          <p:cNvSpPr>
            <a:spLocks noGrp="1"/>
          </p:cNvSpPr>
          <p:nvPr>
            <p:ph type="body" sz="quarter" idx="10"/>
          </p:nvPr>
        </p:nvSpPr>
        <p:spPr>
          <a:xfrm>
            <a:off x="5230317" y="3793959"/>
            <a:ext cx="1868315" cy="388084"/>
          </a:xfrm>
          <a:solidFill>
            <a:srgbClr val="269EEF"/>
          </a:solidFill>
        </p:spPr>
        <p:txBody>
          <a:bodyPr/>
          <a:lstStyle/>
          <a:p>
            <a:pPr algn="ctr"/>
            <a:r>
              <a:rPr lang="zh-CN" altLang="en-US" sz="2400" b="1" dirty="0" smtClean="0"/>
              <a:t>唐素琴</a:t>
            </a:r>
            <a:endParaRPr lang="en-US" altLang="zh-CN" sz="2400" b="1" dirty="0"/>
          </a:p>
        </p:txBody>
      </p:sp>
      <p:sp>
        <p:nvSpPr>
          <p:cNvPr id="7" name="文本占位符 6"/>
          <p:cNvSpPr>
            <a:spLocks noGrp="1"/>
          </p:cNvSpPr>
          <p:nvPr>
            <p:ph type="body" sz="quarter" idx="11"/>
          </p:nvPr>
        </p:nvSpPr>
        <p:spPr>
          <a:xfrm>
            <a:off x="5149516" y="4556628"/>
            <a:ext cx="1708484" cy="392361"/>
          </a:xfrm>
        </p:spPr>
        <p:txBody>
          <a:bodyPr/>
          <a:lstStyle/>
          <a:p>
            <a:pPr algn="r"/>
            <a:r>
              <a:rPr lang="en-US" altLang="zh-CN" sz="2000" b="1" dirty="0" smtClean="0"/>
              <a:t>     2021.12.10</a:t>
            </a:r>
          </a:p>
          <a:p>
            <a:pPr algn="ctr"/>
            <a:endParaRPr lang="en-US" altLang="en-US" sz="2000" b="1" dirty="0"/>
          </a:p>
        </p:txBody>
      </p:sp>
      <p:sp>
        <p:nvSpPr>
          <p:cNvPr id="5" name="文本框 4"/>
          <p:cNvSpPr txBox="1"/>
          <p:nvPr/>
        </p:nvSpPr>
        <p:spPr>
          <a:xfrm>
            <a:off x="5651436" y="179491"/>
            <a:ext cx="1636295" cy="461665"/>
          </a:xfrm>
          <a:prstGeom prst="rect">
            <a:avLst/>
          </a:prstGeom>
          <a:noFill/>
        </p:spPr>
        <p:txBody>
          <a:bodyPr wrap="square" rtlCol="0">
            <a:spAutoFit/>
          </a:bodyPr>
          <a:lstStyle/>
          <a:p>
            <a:pPr algn="ctr"/>
            <a:r>
              <a:rPr lang="zh-CN" altLang="en-US" sz="2400" b="1" dirty="0" smtClean="0">
                <a:solidFill>
                  <a:srgbClr val="FF0000"/>
                </a:solidFill>
              </a:rPr>
              <a:t>第十五讲</a:t>
            </a:r>
            <a:endParaRPr lang="zh-CN" altLang="en-US" sz="2400"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b="1" dirty="0"/>
              <a:t>上海交通大学科学史与科学文化</a:t>
            </a:r>
            <a:r>
              <a:rPr lang="zh-CN" altLang="en-US" sz="2400" dirty="0"/>
              <a:t>研究院</a:t>
            </a:r>
            <a:r>
              <a:rPr lang="zh-CN" altLang="en-US" sz="2400" dirty="0" smtClean="0"/>
              <a:t>李侠</a:t>
            </a:r>
            <a:r>
              <a:rPr lang="zh-CN" altLang="en-US" sz="2400" b="1" dirty="0" smtClean="0"/>
              <a:t>教授：</a:t>
            </a:r>
            <a:r>
              <a:rPr lang="zh-CN" altLang="en-US" sz="2400" dirty="0" smtClean="0">
                <a:latin typeface="楷体" panose="02010609060101010101" pitchFamily="49" charset="-122"/>
                <a:ea typeface="楷体" panose="02010609060101010101" pitchFamily="49" charset="-122"/>
              </a:rPr>
              <a:t>科普</a:t>
            </a:r>
            <a:r>
              <a:rPr lang="zh-CN" altLang="en-US" sz="2400" dirty="0">
                <a:latin typeface="楷体" panose="02010609060101010101" pitchFamily="49" charset="-122"/>
                <a:ea typeface="楷体" panose="02010609060101010101" pitchFamily="49" charset="-122"/>
              </a:rPr>
              <a:t>的重要作用</a:t>
            </a:r>
            <a:r>
              <a:rPr lang="zh-CN" altLang="en-US" sz="2400" dirty="0" smtClean="0">
                <a:latin typeface="楷体" panose="02010609060101010101" pitchFamily="49" charset="-122"/>
                <a:ea typeface="楷体" panose="02010609060101010101" pitchFamily="49" charset="-122"/>
              </a:rPr>
              <a:t>不言而喻</a:t>
            </a:r>
            <a:r>
              <a:rPr lang="zh-CN" altLang="en-US" sz="2400" dirty="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indent="0" fontAlgn="auto">
              <a:lnSpc>
                <a:spcPct val="100000"/>
              </a:lnSpc>
            </a:pPr>
            <a:r>
              <a:rPr lang="zh-CN" altLang="en-US" sz="2400" dirty="0" smtClean="0">
                <a:latin typeface="楷体" panose="02010609060101010101" pitchFamily="49" charset="-122"/>
                <a:ea typeface="楷体" panose="02010609060101010101" pitchFamily="49" charset="-122"/>
              </a:rPr>
              <a:t>从</a:t>
            </a:r>
            <a:r>
              <a:rPr lang="zh-CN" altLang="en-US" sz="2400" dirty="0">
                <a:latin typeface="楷体" panose="02010609060101010101" pitchFamily="49" charset="-122"/>
                <a:ea typeface="楷体" panose="02010609060101010101" pitchFamily="49" charset="-122"/>
              </a:rPr>
              <a:t>宏观上看，通过科普可以大范围提高公民的科学素养，进而</a:t>
            </a:r>
            <a:r>
              <a:rPr lang="zh-CN" altLang="en-US" sz="2400" dirty="0">
                <a:solidFill>
                  <a:srgbClr val="00B050"/>
                </a:solidFill>
                <a:latin typeface="楷体" panose="02010609060101010101" pitchFamily="49" charset="-122"/>
                <a:ea typeface="楷体" panose="02010609060101010101" pitchFamily="49" charset="-122"/>
              </a:rPr>
              <a:t>提升整个社会的文明程度</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indent="0" fontAlgn="auto">
              <a:lnSpc>
                <a:spcPct val="100000"/>
              </a:lnSpc>
            </a:pPr>
            <a:r>
              <a:rPr lang="zh-CN" altLang="en-US" sz="2400" dirty="0" smtClean="0">
                <a:latin typeface="楷体" panose="02010609060101010101" pitchFamily="49" charset="-122"/>
                <a:ea typeface="楷体" panose="02010609060101010101" pitchFamily="49" charset="-122"/>
              </a:rPr>
              <a:t>从中</a:t>
            </a:r>
            <a:r>
              <a:rPr lang="zh-CN" altLang="en-US" sz="2400" dirty="0">
                <a:latin typeface="楷体" panose="02010609060101010101" pitchFamily="49" charset="-122"/>
                <a:ea typeface="楷体" panose="02010609060101010101" pitchFamily="49" charset="-122"/>
              </a:rPr>
              <a:t>观层面来看，科普可以增加区域的知识库存，从而</a:t>
            </a:r>
            <a:r>
              <a:rPr lang="zh-CN" altLang="en-US" sz="2400" dirty="0">
                <a:solidFill>
                  <a:srgbClr val="00B050"/>
                </a:solidFill>
                <a:latin typeface="楷体" panose="02010609060101010101" pitchFamily="49" charset="-122"/>
                <a:ea typeface="楷体" panose="02010609060101010101" pitchFamily="49" charset="-122"/>
              </a:rPr>
              <a:t>培育区域的创新能力与文化氛围</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indent="0" fontAlgn="auto">
              <a:lnSpc>
                <a:spcPct val="100000"/>
              </a:lnSpc>
            </a:pPr>
            <a:r>
              <a:rPr lang="zh-CN" altLang="en-US" sz="2400" dirty="0" smtClean="0">
                <a:latin typeface="楷体" panose="02010609060101010101" pitchFamily="49" charset="-122"/>
                <a:ea typeface="楷体" panose="02010609060101010101" pitchFamily="49" charset="-122"/>
              </a:rPr>
              <a:t>对于</a:t>
            </a:r>
            <a:r>
              <a:rPr lang="zh-CN" altLang="en-US" sz="2400" dirty="0">
                <a:latin typeface="楷体" panose="02010609060101010101" pitchFamily="49" charset="-122"/>
                <a:ea typeface="楷体" panose="02010609060101010101" pitchFamily="49" charset="-122"/>
              </a:rPr>
              <a:t>微观层面的个体来说，通过科普渠道可以有针对性地选择自己喜欢的知识内容，从而</a:t>
            </a:r>
            <a:r>
              <a:rPr lang="zh-CN" altLang="en-US" sz="2400" dirty="0">
                <a:solidFill>
                  <a:srgbClr val="00B050"/>
                </a:solidFill>
                <a:latin typeface="楷体" panose="02010609060101010101" pitchFamily="49" charset="-122"/>
                <a:ea typeface="楷体" panose="02010609060101010101" pitchFamily="49" charset="-122"/>
              </a:rPr>
              <a:t>开阔自己的眼界</a:t>
            </a:r>
            <a:r>
              <a:rPr lang="zh-CN" altLang="en-US" sz="2400" dirty="0">
                <a:latin typeface="楷体" panose="02010609060101010101" pitchFamily="49" charset="-122"/>
                <a:ea typeface="楷体" panose="02010609060101010101" pitchFamily="49" charset="-122"/>
              </a:rPr>
              <a:t>并减少上当受骗的概率。从这个意义上说，科普事业是一项多赢的利国利民的大好事</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
        <p:nvSpPr>
          <p:cNvPr id="3" name="标题 2"/>
          <p:cNvSpPr>
            <a:spLocks noGrp="1"/>
          </p:cNvSpPr>
          <p:nvPr>
            <p:ph type="title"/>
          </p:nvPr>
        </p:nvSpPr>
        <p:spPr/>
        <p:txBody>
          <a:bodyPr/>
          <a:lstStyle/>
          <a:p>
            <a:r>
              <a:rPr lang="zh-CN" altLang="en-US" dirty="0" smtClean="0"/>
              <a:t>科普的作用</a:t>
            </a:r>
            <a:endParaRPr lang="zh-CN" altLang="en-US" dirty="0"/>
          </a:p>
        </p:txBody>
      </p:sp>
    </p:spTree>
    <p:extLst>
      <p:ext uri="{BB962C8B-B14F-4D97-AF65-F5344CB8AC3E}">
        <p14:creationId xmlns:p14="http://schemas.microsoft.com/office/powerpoint/2010/main" val="720310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8363" y="2349922"/>
            <a:ext cx="55080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4000" b="1" dirty="0" smtClean="0">
                <a:solidFill>
                  <a:srgbClr val="FDCB34"/>
                </a:solidFill>
                <a:latin typeface="微软雅黑" panose="020B0503020204020204" charset="-122"/>
                <a:ea typeface="微软雅黑" panose="020B0503020204020204" charset="-122"/>
              </a:rPr>
              <a:t>科普的概念分析</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06141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一、“科普” </a:t>
            </a:r>
            <a:r>
              <a:rPr lang="zh-CN" altLang="en-US" dirty="0" smtClean="0"/>
              <a:t>的概念</a:t>
            </a:r>
            <a:endParaRPr lang="zh-CN" altLang="en-US" dirty="0"/>
          </a:p>
        </p:txBody>
      </p:sp>
      <p:sp>
        <p:nvSpPr>
          <p:cNvPr id="3" name="内容占位符 2"/>
          <p:cNvSpPr>
            <a:spLocks noGrp="1"/>
          </p:cNvSpPr>
          <p:nvPr>
            <p:ph idx="1"/>
          </p:nvPr>
        </p:nvSpPr>
        <p:spPr/>
        <p:txBody>
          <a:bodyPr>
            <a:normAutofit/>
          </a:bodyPr>
          <a:lstStyle/>
          <a:p>
            <a:r>
              <a:rPr lang="zh-CN" altLang="en-US" sz="2800" b="1" dirty="0" smtClean="0">
                <a:solidFill>
                  <a:schemeClr val="accent3"/>
                </a:solidFill>
              </a:rPr>
              <a:t>“科普” 一词的来源：</a:t>
            </a:r>
            <a:endParaRPr lang="en-US" altLang="zh-CN" sz="2800" b="1" dirty="0" smtClean="0">
              <a:solidFill>
                <a:schemeClr val="accent3"/>
              </a:solidFill>
            </a:endParaRPr>
          </a:p>
          <a:p>
            <a:pPr fontAlgn="auto">
              <a:lnSpc>
                <a:spcPct val="150000"/>
              </a:lnSpc>
            </a:pPr>
            <a:r>
              <a:rPr lang="zh-CN" altLang="en-US" sz="2400" b="0" dirty="0" smtClean="0"/>
              <a:t>“科普”作为中文名词，在</a:t>
            </a:r>
            <a:r>
              <a:rPr lang="en-US" altLang="zh-CN" sz="2400" b="0" dirty="0" smtClean="0"/>
              <a:t>1949</a:t>
            </a:r>
            <a:r>
              <a:rPr lang="zh-CN" altLang="en-US" sz="2400" b="0" dirty="0" smtClean="0"/>
              <a:t>年以前并没有出现过。</a:t>
            </a:r>
            <a:endParaRPr lang="en-US" altLang="zh-CN" sz="2400" b="0" dirty="0" smtClean="0"/>
          </a:p>
          <a:p>
            <a:pPr fontAlgn="auto">
              <a:lnSpc>
                <a:spcPct val="150000"/>
              </a:lnSpc>
            </a:pPr>
            <a:r>
              <a:rPr lang="en-US" altLang="zh-CN" sz="2400" b="0" dirty="0" smtClean="0"/>
              <a:t>1950</a:t>
            </a:r>
            <a:r>
              <a:rPr lang="zh-CN" altLang="en-US" sz="2400" b="0" dirty="0" smtClean="0"/>
              <a:t>年， “科普”一词作为“中华全国科学技术普及协会”的简称首次出现。</a:t>
            </a:r>
            <a:endParaRPr lang="en-US" altLang="zh-CN" sz="2400" b="0" dirty="0" smtClean="0"/>
          </a:p>
          <a:p>
            <a:pPr fontAlgn="auto">
              <a:lnSpc>
                <a:spcPct val="150000"/>
              </a:lnSpc>
            </a:pPr>
            <a:r>
              <a:rPr lang="en-US" altLang="zh-CN" sz="2400" b="0" dirty="0" smtClean="0"/>
              <a:t>1979</a:t>
            </a:r>
            <a:r>
              <a:rPr lang="zh-CN" altLang="en-US" sz="2400" b="0" dirty="0" smtClean="0"/>
              <a:t>年，“科普”作为科学技术普及的简称，被收入</a:t>
            </a:r>
            <a:r>
              <a:rPr lang="en-US" altLang="zh-CN" sz="2400" b="0" dirty="0" smtClean="0"/>
              <a:t>《</a:t>
            </a:r>
            <a:r>
              <a:rPr lang="zh-CN" altLang="en-US" sz="2400" b="0" dirty="0" smtClean="0"/>
              <a:t>现代汉语词典</a:t>
            </a:r>
            <a:r>
              <a:rPr lang="en-US" altLang="zh-CN" sz="2400" b="0" dirty="0" smtClean="0"/>
              <a:t>》</a:t>
            </a:r>
            <a:r>
              <a:rPr lang="zh-CN" altLang="en-US" sz="2400" b="0" dirty="0" smtClean="0"/>
              <a:t>，首次成为规范化的专有名词。</a:t>
            </a:r>
            <a:endParaRPr lang="en-US" altLang="zh-CN" sz="2400" b="0" dirty="0" smtClean="0"/>
          </a:p>
          <a:p>
            <a:pPr fontAlgn="auto">
              <a:lnSpc>
                <a:spcPct val="150000"/>
              </a:lnSpc>
            </a:pPr>
            <a:r>
              <a:rPr lang="en-US" altLang="zh-CN" sz="2400" b="0" dirty="0" smtClean="0"/>
              <a:t>20</a:t>
            </a:r>
            <a:r>
              <a:rPr lang="zh-CN" altLang="en-US" sz="2400" b="0" dirty="0" smtClean="0"/>
              <a:t>世纪</a:t>
            </a:r>
            <a:r>
              <a:rPr lang="en-US" altLang="zh-CN" sz="2400" b="0" dirty="0" smtClean="0"/>
              <a:t>90</a:t>
            </a:r>
            <a:r>
              <a:rPr lang="zh-CN" altLang="en-US" sz="2400" b="0" dirty="0" smtClean="0"/>
              <a:t>年代以后，</a:t>
            </a:r>
            <a:r>
              <a:rPr lang="zh-CN" altLang="en-US" sz="2400" b="0" dirty="0"/>
              <a:t>将</a:t>
            </a:r>
            <a:r>
              <a:rPr lang="zh-CN" altLang="en-US" sz="2400" b="0" dirty="0">
                <a:solidFill>
                  <a:srgbClr val="FF0000"/>
                </a:solidFill>
              </a:rPr>
              <a:t>“四科”</a:t>
            </a:r>
            <a:r>
              <a:rPr lang="zh-CN" altLang="en-US" sz="2400" b="0" dirty="0"/>
              <a:t> 纳入</a:t>
            </a:r>
            <a:r>
              <a:rPr lang="zh-CN" altLang="en-US" sz="2400" b="0" dirty="0" smtClean="0"/>
              <a:t>科普的范畴，是科普观念发展中一个重要的进展。</a:t>
            </a:r>
            <a:endParaRPr lang="en-US" altLang="zh-CN" sz="2400" b="0" dirty="0" smtClean="0"/>
          </a:p>
          <a:p>
            <a:pPr fontAlgn="auto">
              <a:lnSpc>
                <a:spcPct val="150000"/>
              </a:lnSpc>
              <a:buNone/>
            </a:pPr>
            <a:r>
              <a:rPr lang="en-US" altLang="zh-CN" sz="2400" b="1"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“四科”</a:t>
            </a:r>
            <a:r>
              <a:rPr lang="zh-CN" altLang="en-US" sz="2400" b="1" dirty="0" smtClean="0">
                <a:latin typeface="楷体" panose="02010609060101010101" pitchFamily="49" charset="-122"/>
                <a:ea typeface="楷体" panose="02010609060101010101" pitchFamily="49" charset="-122"/>
              </a:rPr>
              <a:t>即：科学知识、科学方法、科学思想、科学精神。</a:t>
            </a:r>
            <a:endParaRPr lang="en-US" altLang="zh-CN" sz="2400" b="1" dirty="0" smtClean="0">
              <a:latin typeface="楷体" panose="02010609060101010101" pitchFamily="49" charset="-122"/>
              <a:ea typeface="楷体" panose="02010609060101010101" pitchFamily="49" charset="-122"/>
            </a:endParaRPr>
          </a:p>
          <a:p>
            <a:pPr fontAlgn="auto">
              <a:lnSpc>
                <a:spcPct val="150000"/>
              </a:lnSpc>
            </a:pPr>
            <a:endParaRPr lang="en-US" altLang="zh-CN" sz="2400" dirty="0" smtClean="0"/>
          </a:p>
          <a:p>
            <a:pPr>
              <a:buNone/>
            </a:pPr>
            <a:endParaRPr lang="en-US" altLang="zh-CN" sz="2400" dirty="0" smtClean="0"/>
          </a:p>
        </p:txBody>
      </p:sp>
    </p:spTree>
    <p:extLst>
      <p:ext uri="{BB962C8B-B14F-4D97-AF65-F5344CB8AC3E}">
        <p14:creationId xmlns:p14="http://schemas.microsoft.com/office/powerpoint/2010/main" val="4113353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0717" y="1050483"/>
            <a:ext cx="11631283" cy="5517232"/>
          </a:xfrm>
        </p:spPr>
        <p:txBody>
          <a:bodyPr>
            <a:noAutofit/>
          </a:bodyPr>
          <a:lstStyle/>
          <a:p>
            <a:pPr indent="0" fontAlgn="auto">
              <a:lnSpc>
                <a:spcPct val="150000"/>
              </a:lnSpc>
            </a:pPr>
            <a:r>
              <a:rPr lang="en-US" altLang="zh-CN" sz="2000" b="0" dirty="0" smtClean="0"/>
              <a:t>《 </a:t>
            </a:r>
            <a:r>
              <a:rPr lang="zh-CN" altLang="en-US" sz="2000" b="0" dirty="0" smtClean="0"/>
              <a:t>科普法</a:t>
            </a:r>
            <a:r>
              <a:rPr lang="en-US" altLang="zh-CN" sz="2000" b="0" dirty="0" smtClean="0"/>
              <a:t>》</a:t>
            </a:r>
            <a:r>
              <a:rPr lang="zh-CN" altLang="en-US" sz="2000" b="0" dirty="0" smtClean="0"/>
              <a:t>并未对“科普”的概念进行界定，仅对科普的开展方法进行了要求：</a:t>
            </a:r>
            <a:r>
              <a:rPr lang="en-US" altLang="zh-CN" sz="2000" b="0" dirty="0" smtClean="0">
                <a:latin typeface="楷体" panose="02010609060101010101" pitchFamily="49" charset="-122"/>
                <a:ea typeface="楷体" panose="02010609060101010101" pitchFamily="49" charset="-122"/>
              </a:rPr>
              <a:t>《</a:t>
            </a:r>
            <a:r>
              <a:rPr lang="zh-CN" altLang="en-US" sz="2000" b="0" dirty="0" smtClean="0">
                <a:latin typeface="楷体" panose="02010609060101010101" pitchFamily="49" charset="-122"/>
                <a:ea typeface="楷体" panose="02010609060101010101" pitchFamily="49" charset="-122"/>
              </a:rPr>
              <a:t>科学技术普及法</a:t>
            </a:r>
            <a:r>
              <a:rPr lang="en-US" altLang="zh-CN" sz="2000" b="0" dirty="0" smtClean="0">
                <a:latin typeface="楷体" panose="02010609060101010101" pitchFamily="49" charset="-122"/>
                <a:ea typeface="楷体" panose="02010609060101010101" pitchFamily="49" charset="-122"/>
              </a:rPr>
              <a:t>》</a:t>
            </a:r>
            <a:r>
              <a:rPr lang="zh-CN" altLang="en-US" sz="2000" b="0" dirty="0" smtClean="0">
                <a:latin typeface="楷体" panose="02010609060101010101" pitchFamily="49" charset="-122"/>
                <a:ea typeface="楷体" panose="02010609060101010101" pitchFamily="49" charset="-122"/>
              </a:rPr>
              <a:t>第二条第二款：开展科学技术普及（简称 科普），应当采取易于理解、接受、参与的方式。</a:t>
            </a:r>
            <a:endParaRPr lang="en-US" altLang="zh-CN" sz="2000" b="0" dirty="0" smtClean="0">
              <a:latin typeface="楷体" panose="02010609060101010101" pitchFamily="49" charset="-122"/>
              <a:ea typeface="楷体" panose="02010609060101010101" pitchFamily="49" charset="-122"/>
            </a:endParaRPr>
          </a:p>
          <a:p>
            <a:pPr indent="0" fontAlgn="auto">
              <a:lnSpc>
                <a:spcPct val="150000"/>
              </a:lnSpc>
            </a:pPr>
            <a:r>
              <a:rPr lang="zh-CN" altLang="en-US" sz="2000" dirty="0" smtClean="0">
                <a:latin typeface="微软雅黑" panose="020B0503020204020204" pitchFamily="34" charset="-122"/>
                <a:ea typeface="微软雅黑" panose="020B0503020204020204" pitchFamily="34" charset="-122"/>
              </a:rPr>
              <a:t>一些学者对“科普”有一些界定：</a:t>
            </a:r>
            <a:endParaRPr lang="en-US" altLang="zh-CN" sz="2000" dirty="0" smtClean="0">
              <a:latin typeface="微软雅黑" panose="020B0503020204020204" pitchFamily="34" charset="-122"/>
              <a:ea typeface="微软雅黑" panose="020B0503020204020204" pitchFamily="34" charset="-122"/>
            </a:endParaRPr>
          </a:p>
          <a:p>
            <a:pPr indent="0" fontAlgn="auto">
              <a:lnSpc>
                <a:spcPct val="150000"/>
              </a:lnSpc>
            </a:pPr>
            <a:r>
              <a:rPr lang="zh-CN" altLang="en-US" sz="2000" b="0" dirty="0" smtClean="0"/>
              <a:t>周孟璞对科普的定义是：“科普指的是科学技术的推广和普及，包括了科学技术的各个行业和领域。”张峋京对科普的定义是：“科普指的是科学技术在生产过程中，无时无刻不产生的</a:t>
            </a:r>
            <a:r>
              <a:rPr lang="zh-CN" altLang="en-US" sz="2000" b="0" dirty="0" smtClean="0">
                <a:solidFill>
                  <a:srgbClr val="00B050"/>
                </a:solidFill>
              </a:rPr>
              <a:t>作用并引发的反作用</a:t>
            </a:r>
            <a:r>
              <a:rPr lang="zh-CN" altLang="en-US" sz="2000" b="0" dirty="0" smtClean="0"/>
              <a:t>。“科学传播” </a:t>
            </a:r>
            <a:r>
              <a:rPr lang="zh-CN" altLang="en-US" sz="2000" b="0" dirty="0"/>
              <a:t>：翟杰全认为，科学传播涉及三个方面的问题，科学家之间的交流，科学教育和科学普及工作</a:t>
            </a:r>
            <a:r>
              <a:rPr lang="zh-CN" altLang="en-US" sz="2000" b="0" dirty="0" smtClean="0"/>
              <a:t>。 </a:t>
            </a:r>
            <a:r>
              <a:rPr lang="zh-CN" altLang="en-US" sz="2000" b="0" dirty="0"/>
              <a:t>科学家之间的交流涉及提高科学研究效率的问题，科学普及关心的是让公众有机会理解科学所起的作用，了解科学对人类生活可能产生的影响。</a:t>
            </a:r>
          </a:p>
          <a:p>
            <a:pPr indent="0" fontAlgn="auto">
              <a:lnSpc>
                <a:spcPct val="150000"/>
              </a:lnSpc>
            </a:pPr>
            <a:r>
              <a:rPr lang="zh-CN" altLang="en-US" sz="2000" b="0" dirty="0"/>
              <a:t>“</a:t>
            </a:r>
            <a:r>
              <a:rPr lang="zh-CN" altLang="en-US" sz="2000" dirty="0"/>
              <a:t>公众理解科学</a:t>
            </a:r>
            <a:r>
              <a:rPr lang="zh-CN" altLang="en-US" sz="2000" b="0" dirty="0"/>
              <a:t>（</a:t>
            </a:r>
            <a:r>
              <a:rPr lang="en-US" altLang="zh-CN" sz="2000" b="0" dirty="0"/>
              <a:t>the public understanding of science</a:t>
            </a:r>
            <a:r>
              <a:rPr lang="zh-CN" altLang="en-US" sz="2000" b="0" dirty="0"/>
              <a:t>）”：与“科普”有很大相似性的西方概念，</a:t>
            </a:r>
            <a:r>
              <a:rPr lang="en-US" altLang="zh-CN" sz="2000" b="0" dirty="0"/>
              <a:t>1985</a:t>
            </a:r>
            <a:r>
              <a:rPr lang="zh-CN" altLang="en-US" sz="2000" b="0" dirty="0"/>
              <a:t>年英国皇家学会出版的相关报告中首次出现。</a:t>
            </a:r>
          </a:p>
          <a:p>
            <a:pPr indent="0" fontAlgn="auto">
              <a:lnSpc>
                <a:spcPct val="150000"/>
              </a:lnSpc>
            </a:pPr>
            <a:endParaRPr lang="en-US" altLang="zh-CN" sz="2400" b="0" dirty="0" smtClean="0"/>
          </a:p>
          <a:p>
            <a:pPr indent="0" fontAlgn="auto">
              <a:lnSpc>
                <a:spcPct val="150000"/>
              </a:lnSpc>
            </a:pPr>
            <a:endParaRPr lang="en-US" altLang="zh-CN" sz="2400"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endParaRPr lang="en-US" altLang="zh-CN" dirty="0" smtClean="0"/>
          </a:p>
          <a:p>
            <a:endParaRPr lang="en-US" altLang="zh-CN" dirty="0" smtClean="0"/>
          </a:p>
          <a:p>
            <a:pPr>
              <a:buNone/>
            </a:pP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a:buNone/>
            </a:pPr>
            <a:endParaRPr lang="en-US" altLang="zh-CN" dirty="0" smtClean="0">
              <a:latin typeface="楷体" panose="02010609060101010101" pitchFamily="49" charset="-122"/>
              <a:ea typeface="楷体" panose="02010609060101010101" pitchFamily="49" charset="-122"/>
            </a:endParaRPr>
          </a:p>
          <a:p>
            <a:pPr>
              <a:buNone/>
            </a:pPr>
            <a:endParaRPr lang="en-US" altLang="zh-CN" dirty="0" smtClean="0">
              <a:latin typeface="楷体" panose="02010609060101010101" pitchFamily="49" charset="-122"/>
              <a:ea typeface="楷体" panose="02010609060101010101" pitchFamily="49" charset="-122"/>
            </a:endParaRPr>
          </a:p>
          <a:p>
            <a:pPr>
              <a:buNone/>
            </a:pPr>
            <a:endParaRPr lang="en-US" altLang="zh-CN" dirty="0" smtClean="0">
              <a:latin typeface="楷体" panose="02010609060101010101" pitchFamily="49" charset="-122"/>
              <a:ea typeface="楷体" panose="02010609060101010101" pitchFamily="49" charset="-122"/>
            </a:endParaRPr>
          </a:p>
          <a:p>
            <a:endParaRPr lang="zh-CN" altLang="en-US" dirty="0"/>
          </a:p>
        </p:txBody>
      </p:sp>
      <p:sp>
        <p:nvSpPr>
          <p:cNvPr id="3" name="标题 2"/>
          <p:cNvSpPr>
            <a:spLocks noGrp="1"/>
          </p:cNvSpPr>
          <p:nvPr>
            <p:ph type="title"/>
          </p:nvPr>
        </p:nvSpPr>
        <p:spPr>
          <a:xfrm>
            <a:off x="829523" y="0"/>
            <a:ext cx="10538791" cy="1021543"/>
          </a:xfrm>
        </p:spPr>
        <p:txBody>
          <a:bodyPr/>
          <a:lstStyle/>
          <a:p>
            <a:r>
              <a:rPr lang="zh-CN" altLang="en-US" dirty="0" smtClean="0">
                <a:solidFill>
                  <a:srgbClr val="269EEF"/>
                </a:solidFill>
              </a:rPr>
              <a:t>“科普”对概念的界定</a:t>
            </a:r>
            <a:r>
              <a:rPr lang="en-US" altLang="zh-CN" dirty="0" smtClean="0">
                <a:solidFill>
                  <a:srgbClr val="269EEF"/>
                </a:solidFill>
              </a:rPr>
              <a:t>—</a:t>
            </a:r>
            <a:r>
              <a:rPr lang="zh-CN" altLang="en-US" dirty="0" smtClean="0">
                <a:solidFill>
                  <a:srgbClr val="269EEF"/>
                </a:solidFill>
              </a:rPr>
              <a:t>学者的界定</a:t>
            </a:r>
            <a:endParaRPr lang="zh-CN" altLang="en-US" dirty="0">
              <a:solidFill>
                <a:srgbClr val="269EEF"/>
              </a:solidFill>
            </a:endParaRPr>
          </a:p>
        </p:txBody>
      </p:sp>
    </p:spTree>
    <p:extLst>
      <p:ext uri="{BB962C8B-B14F-4D97-AF65-F5344CB8AC3E}">
        <p14:creationId xmlns:p14="http://schemas.microsoft.com/office/powerpoint/2010/main" val="1592200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800" dirty="0" smtClean="0"/>
              <a:t>科普的内涵：</a:t>
            </a:r>
            <a:endParaRPr lang="en-US" altLang="zh-CN" sz="2800" dirty="0" smtClean="0"/>
          </a:p>
          <a:p>
            <a:pPr marL="0" indent="0" fontAlgn="auto">
              <a:lnSpc>
                <a:spcPct val="150000"/>
              </a:lnSpc>
              <a:buNone/>
            </a:pPr>
            <a:r>
              <a:rPr lang="zh-CN" altLang="en-US" dirty="0"/>
              <a:t> </a:t>
            </a:r>
            <a:r>
              <a:rPr lang="zh-CN" altLang="en-US" dirty="0" smtClean="0"/>
              <a:t>      科普是指</a:t>
            </a:r>
            <a:r>
              <a:rPr lang="zh-CN" altLang="en-US" dirty="0" smtClean="0">
                <a:solidFill>
                  <a:srgbClr val="0070C0"/>
                </a:solidFill>
              </a:rPr>
              <a:t>科普责任主体</a:t>
            </a:r>
            <a:r>
              <a:rPr lang="zh-CN" altLang="en-US" dirty="0" smtClean="0"/>
              <a:t>通过支持</a:t>
            </a:r>
            <a:r>
              <a:rPr lang="zh-CN" altLang="en-US" dirty="0"/>
              <a:t>、组织、参与科普</a:t>
            </a:r>
            <a:r>
              <a:rPr lang="zh-CN" altLang="en-US" dirty="0" smtClean="0"/>
              <a:t>活动等途径，以</a:t>
            </a:r>
            <a:r>
              <a:rPr lang="zh-CN" altLang="en-US" dirty="0" smtClean="0">
                <a:solidFill>
                  <a:schemeClr val="accent5">
                    <a:lumMod val="60000"/>
                    <a:lumOff val="40000"/>
                  </a:schemeClr>
                </a:solidFill>
              </a:rPr>
              <a:t>公众</a:t>
            </a:r>
            <a:r>
              <a:rPr lang="zh-CN" altLang="en-US" dirty="0" smtClean="0"/>
              <a:t>易于理解、“易于接受的</a:t>
            </a:r>
            <a:r>
              <a:rPr lang="zh-CN" altLang="en-US" dirty="0" smtClean="0">
                <a:solidFill>
                  <a:srgbClr val="FF66FF"/>
                </a:solidFill>
              </a:rPr>
              <a:t>方式</a:t>
            </a:r>
            <a:r>
              <a:rPr lang="zh-CN" altLang="en-US" dirty="0" smtClean="0"/>
              <a:t>向其</a:t>
            </a:r>
            <a:r>
              <a:rPr lang="zh-CN" altLang="en-US" dirty="0" smtClean="0">
                <a:solidFill>
                  <a:srgbClr val="00B050"/>
                </a:solidFill>
              </a:rPr>
              <a:t>传播</a:t>
            </a:r>
            <a:r>
              <a:rPr lang="zh-CN" altLang="en-US" dirty="0">
                <a:solidFill>
                  <a:srgbClr val="00B050"/>
                </a:solidFill>
              </a:rPr>
              <a:t>科学知识、科学方法、科学思想、科学</a:t>
            </a:r>
            <a:r>
              <a:rPr lang="zh-CN" altLang="en-US" dirty="0" smtClean="0">
                <a:solidFill>
                  <a:srgbClr val="00B050"/>
                </a:solidFill>
              </a:rPr>
              <a:t>精神，</a:t>
            </a:r>
            <a:r>
              <a:rPr lang="zh-CN" altLang="en-US" dirty="0" smtClean="0">
                <a:solidFill>
                  <a:schemeClr val="accent5"/>
                </a:solidFill>
              </a:rPr>
              <a:t>以</a:t>
            </a:r>
            <a:r>
              <a:rPr lang="zh-CN" altLang="en-US" dirty="0">
                <a:solidFill>
                  <a:schemeClr val="accent5"/>
                </a:solidFill>
              </a:rPr>
              <a:t>提高国民科学</a:t>
            </a:r>
            <a:r>
              <a:rPr lang="zh-CN" altLang="en-US" dirty="0" smtClean="0">
                <a:solidFill>
                  <a:schemeClr val="accent5"/>
                </a:solidFill>
              </a:rPr>
              <a:t>素质，吸引</a:t>
            </a:r>
            <a:r>
              <a:rPr lang="zh-CN" altLang="en-US" dirty="0">
                <a:solidFill>
                  <a:schemeClr val="accent5"/>
                </a:solidFill>
              </a:rPr>
              <a:t>社会各界共同</a:t>
            </a:r>
            <a:r>
              <a:rPr lang="zh-CN" altLang="en-US" dirty="0" smtClean="0">
                <a:solidFill>
                  <a:schemeClr val="accent5"/>
                </a:solidFill>
              </a:rPr>
              <a:t>支持国家</a:t>
            </a:r>
            <a:r>
              <a:rPr lang="zh-CN" altLang="en-US" dirty="0">
                <a:solidFill>
                  <a:schemeClr val="accent5"/>
                </a:solidFill>
              </a:rPr>
              <a:t>科技事业的发展</a:t>
            </a:r>
            <a:r>
              <a:rPr lang="zh-CN" altLang="en-US" dirty="0" smtClean="0"/>
              <a:t>的</a:t>
            </a:r>
            <a:r>
              <a:rPr lang="zh-CN" altLang="en-US" dirty="0" smtClean="0">
                <a:solidFill>
                  <a:srgbClr val="7030A0"/>
                </a:solidFill>
              </a:rPr>
              <a:t>科学教育活动</a:t>
            </a:r>
            <a:r>
              <a:rPr lang="zh-CN" altLang="en-US" dirty="0" smtClean="0"/>
              <a:t>。</a:t>
            </a:r>
            <a:endParaRPr lang="en-US" altLang="zh-CN" dirty="0" smtClean="0"/>
          </a:p>
          <a:p>
            <a:pPr marL="0" indent="0" fontAlgn="auto">
              <a:lnSpc>
                <a:spcPct val="100000"/>
              </a:lnSpc>
              <a:buNone/>
            </a:pPr>
            <a:r>
              <a:rPr lang="en-US" altLang="zh-CN" dirty="0"/>
              <a:t> </a:t>
            </a:r>
            <a:r>
              <a:rPr lang="en-US" altLang="zh-CN" dirty="0" smtClean="0"/>
              <a:t>      </a:t>
            </a:r>
          </a:p>
        </p:txBody>
      </p:sp>
      <p:sp>
        <p:nvSpPr>
          <p:cNvPr id="3" name="标题 2"/>
          <p:cNvSpPr>
            <a:spLocks noGrp="1"/>
          </p:cNvSpPr>
          <p:nvPr>
            <p:ph type="title"/>
          </p:nvPr>
        </p:nvSpPr>
        <p:spPr/>
        <p:txBody>
          <a:bodyPr/>
          <a:lstStyle/>
          <a:p>
            <a:r>
              <a:rPr lang="zh-CN" altLang="en-US" dirty="0" smtClean="0">
                <a:solidFill>
                  <a:srgbClr val="269EEF"/>
                </a:solidFill>
              </a:rPr>
              <a:t>界定“科普”概念的思考点</a:t>
            </a:r>
            <a:endParaRPr lang="zh-CN" altLang="en-US" dirty="0">
              <a:solidFill>
                <a:srgbClr val="269EEF"/>
              </a:solidFill>
            </a:endParaRPr>
          </a:p>
        </p:txBody>
      </p:sp>
      <p:cxnSp>
        <p:nvCxnSpPr>
          <p:cNvPr id="5" name="直接箭头连接符 4"/>
          <p:cNvCxnSpPr/>
          <p:nvPr/>
        </p:nvCxnSpPr>
        <p:spPr>
          <a:xfrm flipH="1">
            <a:off x="3562350" y="2618740"/>
            <a:ext cx="8255" cy="22244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文本框 5"/>
          <p:cNvSpPr txBox="1"/>
          <p:nvPr/>
        </p:nvSpPr>
        <p:spPr>
          <a:xfrm>
            <a:off x="2729240" y="4940305"/>
            <a:ext cx="2101026" cy="523220"/>
          </a:xfrm>
          <a:prstGeom prst="rect">
            <a:avLst/>
          </a:prstGeom>
          <a:noFill/>
        </p:spPr>
        <p:txBody>
          <a:bodyPr wrap="square" rtlCol="0">
            <a:spAutoFit/>
          </a:bodyPr>
          <a:lstStyle/>
          <a:p>
            <a:pPr algn="ctr"/>
            <a:r>
              <a:rPr lang="zh-CN" altLang="en-US" sz="2800" dirty="0" smtClean="0">
                <a:solidFill>
                  <a:srgbClr val="0070C0"/>
                </a:solidFill>
              </a:rPr>
              <a:t>责任主体</a:t>
            </a:r>
            <a:endParaRPr lang="zh-CN" altLang="en-US" sz="2800" dirty="0">
              <a:solidFill>
                <a:srgbClr val="0070C0"/>
              </a:solidFill>
            </a:endParaRPr>
          </a:p>
        </p:txBody>
      </p:sp>
      <p:cxnSp>
        <p:nvCxnSpPr>
          <p:cNvPr id="8" name="直接箭头连接符 7"/>
          <p:cNvCxnSpPr/>
          <p:nvPr/>
        </p:nvCxnSpPr>
        <p:spPr>
          <a:xfrm>
            <a:off x="1557805" y="3174443"/>
            <a:ext cx="27921" cy="17659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文本框 8"/>
          <p:cNvSpPr txBox="1"/>
          <p:nvPr/>
        </p:nvSpPr>
        <p:spPr>
          <a:xfrm>
            <a:off x="1037926" y="4940305"/>
            <a:ext cx="1788588" cy="523220"/>
          </a:xfrm>
          <a:prstGeom prst="rect">
            <a:avLst/>
          </a:prstGeom>
          <a:noFill/>
        </p:spPr>
        <p:txBody>
          <a:bodyPr wrap="square" rtlCol="0">
            <a:spAutoFit/>
          </a:bodyPr>
          <a:lstStyle/>
          <a:p>
            <a:r>
              <a:rPr lang="zh-CN" altLang="en-US" sz="2800" dirty="0" smtClean="0">
                <a:solidFill>
                  <a:schemeClr val="accent3"/>
                </a:solidFill>
              </a:rPr>
              <a:t>对象</a:t>
            </a:r>
            <a:endParaRPr lang="zh-CN" altLang="en-US" sz="2800" dirty="0">
              <a:solidFill>
                <a:schemeClr val="accent3"/>
              </a:solidFill>
            </a:endParaRPr>
          </a:p>
        </p:txBody>
      </p:sp>
      <p:cxnSp>
        <p:nvCxnSpPr>
          <p:cNvPr id="11" name="直接箭头连接符 10"/>
          <p:cNvCxnSpPr/>
          <p:nvPr/>
        </p:nvCxnSpPr>
        <p:spPr>
          <a:xfrm flipH="1">
            <a:off x="6382385" y="3142879"/>
            <a:ext cx="3192" cy="1700447"/>
          </a:xfrm>
          <a:prstGeom prst="straightConnector1">
            <a:avLst/>
          </a:prstGeom>
          <a:ln>
            <a:solidFill>
              <a:srgbClr val="FF66FF"/>
            </a:solidFill>
            <a:tailEnd type="triangle"/>
          </a:ln>
        </p:spPr>
        <p:style>
          <a:lnRef idx="3">
            <a:schemeClr val="accent3"/>
          </a:lnRef>
          <a:fillRef idx="0">
            <a:schemeClr val="accent3"/>
          </a:fillRef>
          <a:effectRef idx="2">
            <a:schemeClr val="accent3"/>
          </a:effectRef>
          <a:fontRef idx="minor">
            <a:schemeClr val="tx1"/>
          </a:fontRef>
        </p:style>
      </p:cxnSp>
      <p:sp>
        <p:nvSpPr>
          <p:cNvPr id="14" name="文本框 13"/>
          <p:cNvSpPr txBox="1"/>
          <p:nvPr/>
        </p:nvSpPr>
        <p:spPr>
          <a:xfrm>
            <a:off x="5677681" y="4940305"/>
            <a:ext cx="1811382" cy="523220"/>
          </a:xfrm>
          <a:prstGeom prst="rect">
            <a:avLst/>
          </a:prstGeom>
          <a:noFill/>
        </p:spPr>
        <p:txBody>
          <a:bodyPr wrap="square" rtlCol="0">
            <a:spAutoFit/>
          </a:bodyPr>
          <a:lstStyle/>
          <a:p>
            <a:r>
              <a:rPr lang="zh-CN" altLang="en-US" sz="2800" dirty="0" smtClean="0">
                <a:solidFill>
                  <a:srgbClr val="FF66FF"/>
                </a:solidFill>
              </a:rPr>
              <a:t>方式</a:t>
            </a:r>
            <a:endParaRPr lang="zh-CN" altLang="en-US" sz="2800" dirty="0">
              <a:solidFill>
                <a:srgbClr val="FF66FF"/>
              </a:solidFill>
            </a:endParaRPr>
          </a:p>
        </p:txBody>
      </p:sp>
      <p:cxnSp>
        <p:nvCxnSpPr>
          <p:cNvPr id="16" name="直接箭头连接符 15"/>
          <p:cNvCxnSpPr/>
          <p:nvPr/>
        </p:nvCxnSpPr>
        <p:spPr>
          <a:xfrm>
            <a:off x="10075817" y="3020959"/>
            <a:ext cx="26126" cy="1700447"/>
          </a:xfrm>
          <a:prstGeom prst="straightConnector1">
            <a:avLst/>
          </a:prstGeom>
          <a:ln>
            <a:solidFill>
              <a:srgbClr val="00B050"/>
            </a:solidFill>
            <a:tailEnd type="triangle"/>
          </a:ln>
        </p:spPr>
        <p:style>
          <a:lnRef idx="3">
            <a:schemeClr val="accent4"/>
          </a:lnRef>
          <a:fillRef idx="0">
            <a:schemeClr val="accent4"/>
          </a:fillRef>
          <a:effectRef idx="2">
            <a:schemeClr val="accent4"/>
          </a:effectRef>
          <a:fontRef idx="minor">
            <a:schemeClr val="tx1"/>
          </a:fontRef>
        </p:style>
      </p:cxnSp>
      <p:sp>
        <p:nvSpPr>
          <p:cNvPr id="18" name="文本框 17"/>
          <p:cNvSpPr txBox="1"/>
          <p:nvPr/>
        </p:nvSpPr>
        <p:spPr>
          <a:xfrm>
            <a:off x="9560197" y="4843150"/>
            <a:ext cx="1959428" cy="523220"/>
          </a:xfrm>
          <a:prstGeom prst="rect">
            <a:avLst/>
          </a:prstGeom>
          <a:noFill/>
        </p:spPr>
        <p:txBody>
          <a:bodyPr wrap="square" rtlCol="0">
            <a:spAutoFit/>
          </a:bodyPr>
          <a:lstStyle/>
          <a:p>
            <a:r>
              <a:rPr lang="zh-CN" altLang="en-US" sz="2800" dirty="0" smtClean="0">
                <a:solidFill>
                  <a:srgbClr val="00B050"/>
                </a:solidFill>
              </a:rPr>
              <a:t>内容</a:t>
            </a:r>
            <a:endParaRPr lang="zh-CN" altLang="en-US" sz="2800" dirty="0">
              <a:solidFill>
                <a:srgbClr val="00B050"/>
              </a:solidFill>
            </a:endParaRPr>
          </a:p>
        </p:txBody>
      </p:sp>
      <p:cxnSp>
        <p:nvCxnSpPr>
          <p:cNvPr id="20" name="直接箭头连接符 19"/>
          <p:cNvCxnSpPr/>
          <p:nvPr/>
        </p:nvCxnSpPr>
        <p:spPr>
          <a:xfrm flipH="1">
            <a:off x="8272732" y="2855343"/>
            <a:ext cx="17254" cy="1987802"/>
          </a:xfrm>
          <a:prstGeom prst="straightConnector1">
            <a:avLst/>
          </a:prstGeom>
          <a:ln>
            <a:solidFill>
              <a:srgbClr val="92D050"/>
            </a:solidFill>
            <a:tailEnd type="triangle"/>
          </a:ln>
        </p:spPr>
        <p:style>
          <a:lnRef idx="3">
            <a:schemeClr val="accent5"/>
          </a:lnRef>
          <a:fillRef idx="0">
            <a:schemeClr val="accent5"/>
          </a:fillRef>
          <a:effectRef idx="2">
            <a:schemeClr val="accent5"/>
          </a:effectRef>
          <a:fontRef idx="minor">
            <a:schemeClr val="tx1"/>
          </a:fontRef>
        </p:style>
      </p:cxnSp>
      <p:sp>
        <p:nvSpPr>
          <p:cNvPr id="23" name="文本框 22"/>
          <p:cNvSpPr txBox="1"/>
          <p:nvPr/>
        </p:nvSpPr>
        <p:spPr>
          <a:xfrm>
            <a:off x="7832363" y="4843150"/>
            <a:ext cx="1497874" cy="523220"/>
          </a:xfrm>
          <a:prstGeom prst="rect">
            <a:avLst/>
          </a:prstGeom>
          <a:noFill/>
        </p:spPr>
        <p:txBody>
          <a:bodyPr wrap="square" rtlCol="0">
            <a:spAutoFit/>
          </a:bodyPr>
          <a:lstStyle/>
          <a:p>
            <a:r>
              <a:rPr lang="zh-CN" altLang="en-US" sz="2800" dirty="0" smtClean="0">
                <a:solidFill>
                  <a:srgbClr val="92D050"/>
                </a:solidFill>
              </a:rPr>
              <a:t>目的</a:t>
            </a:r>
          </a:p>
        </p:txBody>
      </p:sp>
    </p:spTree>
    <p:extLst>
      <p:ext uri="{BB962C8B-B14F-4D97-AF65-F5344CB8AC3E}">
        <p14:creationId xmlns:p14="http://schemas.microsoft.com/office/powerpoint/2010/main" val="638741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4170" y="1116199"/>
            <a:ext cx="11009630" cy="5592445"/>
          </a:xfrm>
        </p:spPr>
        <p:txBody>
          <a:bodyPr>
            <a:normAutofit fontScale="95000"/>
          </a:bodyPr>
          <a:lstStyle/>
          <a:p>
            <a:pPr indent="0" fontAlgn="auto">
              <a:lnSpc>
                <a:spcPct val="150000"/>
              </a:lnSpc>
            </a:pPr>
            <a:r>
              <a:rPr lang="zh-CN" altLang="en-US" sz="2500" b="0" dirty="0" smtClean="0"/>
              <a:t>科普</a:t>
            </a:r>
            <a:r>
              <a:rPr lang="zh-CN" altLang="en-US" sz="2500" b="0" dirty="0"/>
              <a:t>的</a:t>
            </a:r>
            <a:r>
              <a:rPr lang="zh-CN" altLang="en-US" sz="2500" b="0" dirty="0">
                <a:solidFill>
                  <a:srgbClr val="0070C0"/>
                </a:solidFill>
              </a:rPr>
              <a:t>目的</a:t>
            </a:r>
            <a:r>
              <a:rPr lang="zh-CN" altLang="en-US" sz="2500" b="0" dirty="0"/>
              <a:t>：提高国民</a:t>
            </a:r>
            <a:r>
              <a:rPr lang="zh-CN" altLang="en-US" sz="2500" b="0" dirty="0">
                <a:solidFill>
                  <a:srgbClr val="00B050"/>
                </a:solidFill>
              </a:rPr>
              <a:t>科学</a:t>
            </a:r>
            <a:r>
              <a:rPr lang="zh-CN" altLang="en-US" sz="2500" b="0" dirty="0" smtClean="0">
                <a:solidFill>
                  <a:srgbClr val="00B050"/>
                </a:solidFill>
              </a:rPr>
              <a:t>素质</a:t>
            </a:r>
            <a:r>
              <a:rPr lang="zh-CN" altLang="en-US" sz="2500" b="0" dirty="0" smtClean="0"/>
              <a:t>；吸引</a:t>
            </a:r>
            <a:r>
              <a:rPr lang="zh-CN" altLang="en-US" sz="2500" b="0" dirty="0">
                <a:solidFill>
                  <a:srgbClr val="00B050"/>
                </a:solidFill>
              </a:rPr>
              <a:t>社会各界</a:t>
            </a:r>
            <a:r>
              <a:rPr lang="zh-CN" altLang="en-US" sz="2500" b="0" dirty="0"/>
              <a:t>共同</a:t>
            </a:r>
            <a:r>
              <a:rPr lang="zh-CN" altLang="en-US" sz="2500" b="0" dirty="0">
                <a:solidFill>
                  <a:srgbClr val="00B050"/>
                </a:solidFill>
              </a:rPr>
              <a:t>支持国家科技事业的发展</a:t>
            </a:r>
            <a:r>
              <a:rPr lang="zh-CN" altLang="en-US" sz="2500" b="0" dirty="0" smtClean="0"/>
              <a:t>。</a:t>
            </a:r>
            <a:endParaRPr lang="en-US" altLang="zh-CN" sz="2500" b="0" dirty="0" smtClean="0"/>
          </a:p>
          <a:p>
            <a:pPr indent="0" fontAlgn="auto">
              <a:lnSpc>
                <a:spcPct val="150000"/>
              </a:lnSpc>
            </a:pPr>
            <a:r>
              <a:rPr lang="zh-CN" altLang="en-US" sz="2500" b="0" dirty="0" smtClean="0"/>
              <a:t>科普的</a:t>
            </a:r>
            <a:r>
              <a:rPr lang="zh-CN" altLang="en-US" sz="2500" b="0" dirty="0">
                <a:solidFill>
                  <a:srgbClr val="0070C0"/>
                </a:solidFill>
              </a:rPr>
              <a:t>客体</a:t>
            </a:r>
            <a:r>
              <a:rPr lang="zh-CN" altLang="en-US" sz="2500" b="0" dirty="0" smtClean="0"/>
              <a:t>：包括各领域的</a:t>
            </a:r>
            <a:r>
              <a:rPr lang="zh-CN" altLang="en-US" sz="2500" b="0" dirty="0" smtClean="0">
                <a:solidFill>
                  <a:srgbClr val="00B050"/>
                </a:solidFill>
              </a:rPr>
              <a:t>科学知识、科学</a:t>
            </a:r>
            <a:r>
              <a:rPr lang="zh-CN" altLang="en-US" sz="2500" b="0" dirty="0">
                <a:solidFill>
                  <a:srgbClr val="00B050"/>
                </a:solidFill>
              </a:rPr>
              <a:t>方法、科学思想、科学精神</a:t>
            </a:r>
            <a:r>
              <a:rPr lang="zh-CN" altLang="en-US" sz="2500" b="0" dirty="0"/>
              <a:t>的</a:t>
            </a:r>
            <a:r>
              <a:rPr lang="zh-CN" altLang="en-US" sz="2500" b="0" dirty="0" smtClean="0"/>
              <a:t>普及。其中“科学”</a:t>
            </a:r>
            <a:r>
              <a:rPr lang="zh-CN" altLang="en-US" sz="2500" b="0" dirty="0" smtClean="0">
                <a:solidFill>
                  <a:srgbClr val="00B050"/>
                </a:solidFill>
              </a:rPr>
              <a:t>主要</a:t>
            </a:r>
            <a:r>
              <a:rPr lang="zh-CN" altLang="en-US" sz="2500" b="0" dirty="0" smtClean="0"/>
              <a:t>包括</a:t>
            </a:r>
            <a:r>
              <a:rPr lang="zh-CN" altLang="en-US" sz="2500" b="0" dirty="0">
                <a:solidFill>
                  <a:srgbClr val="00B050"/>
                </a:solidFill>
              </a:rPr>
              <a:t>自然科学与技术</a:t>
            </a:r>
            <a:r>
              <a:rPr lang="zh-CN" altLang="en-US" sz="2500" b="0" dirty="0" smtClean="0"/>
              <a:t>，也包括</a:t>
            </a:r>
            <a:r>
              <a:rPr lang="zh-CN" altLang="en-US" sz="2500" b="0" dirty="0" smtClean="0">
                <a:solidFill>
                  <a:srgbClr val="00B050"/>
                </a:solidFill>
              </a:rPr>
              <a:t>社会科学</a:t>
            </a:r>
            <a:r>
              <a:rPr lang="zh-CN" altLang="en-US" sz="2500" b="0" dirty="0" smtClean="0"/>
              <a:t>（如了解</a:t>
            </a:r>
            <a:r>
              <a:rPr lang="zh-CN" altLang="en-US" sz="2500" b="0" dirty="0"/>
              <a:t>科技对国家经济、社会发展的重要性</a:t>
            </a:r>
            <a:r>
              <a:rPr lang="zh-CN" altLang="en-US" sz="2500" b="0" dirty="0" smtClean="0"/>
              <a:t>，了解政府</a:t>
            </a:r>
            <a:r>
              <a:rPr lang="zh-CN" altLang="en-US" sz="2500" b="0" dirty="0"/>
              <a:t>科技</a:t>
            </a:r>
            <a:r>
              <a:rPr lang="zh-CN" altLang="en-US" sz="2500" b="0" dirty="0" smtClean="0"/>
              <a:t>政策）</a:t>
            </a:r>
            <a:endParaRPr lang="en-US" altLang="zh-CN" sz="2500" b="0" dirty="0" smtClean="0"/>
          </a:p>
          <a:p>
            <a:pPr indent="0" fontAlgn="auto">
              <a:lnSpc>
                <a:spcPct val="150000"/>
              </a:lnSpc>
            </a:pPr>
            <a:r>
              <a:rPr lang="zh-CN" altLang="en-US" sz="2500" b="0" dirty="0" smtClean="0"/>
              <a:t>科普</a:t>
            </a:r>
            <a:r>
              <a:rPr lang="zh-CN" altLang="en-US" sz="2500" b="0" dirty="0"/>
              <a:t>的</a:t>
            </a:r>
            <a:r>
              <a:rPr lang="zh-CN" altLang="en-US" sz="2500" b="0" dirty="0">
                <a:solidFill>
                  <a:srgbClr val="0070C0"/>
                </a:solidFill>
              </a:rPr>
              <a:t>责任主体</a:t>
            </a:r>
            <a:r>
              <a:rPr lang="zh-CN" altLang="en-US" sz="2500" b="0" dirty="0" smtClean="0"/>
              <a:t>：主要包括科学家、科技人员、科研机构等。</a:t>
            </a:r>
            <a:endParaRPr lang="en-US" altLang="zh-CN" sz="2500" b="0" dirty="0" smtClean="0"/>
          </a:p>
          <a:p>
            <a:pPr indent="0" fontAlgn="auto">
              <a:lnSpc>
                <a:spcPct val="150000"/>
              </a:lnSpc>
            </a:pPr>
            <a:r>
              <a:rPr lang="zh-CN" altLang="en-US" sz="2500" b="0" dirty="0" smtClean="0"/>
              <a:t>科普的</a:t>
            </a:r>
            <a:r>
              <a:rPr lang="zh-CN" altLang="en-US" sz="2500" b="0" dirty="0" smtClean="0">
                <a:solidFill>
                  <a:srgbClr val="0070C0"/>
                </a:solidFill>
              </a:rPr>
              <a:t>对象</a:t>
            </a:r>
            <a:r>
              <a:rPr lang="zh-CN" altLang="en-US" sz="2500" b="0" dirty="0" smtClean="0"/>
              <a:t>：</a:t>
            </a:r>
            <a:r>
              <a:rPr lang="zh-CN" altLang="en-US" sz="2500" b="0" dirty="0" smtClean="0">
                <a:solidFill>
                  <a:srgbClr val="00B050"/>
                </a:solidFill>
              </a:rPr>
              <a:t>公众</a:t>
            </a:r>
            <a:r>
              <a:rPr lang="zh-CN" altLang="en-US" sz="2500" b="0" dirty="0" smtClean="0"/>
              <a:t>，公众</a:t>
            </a:r>
            <a:r>
              <a:rPr lang="zh-CN" altLang="en-US" sz="2500" b="0" dirty="0" smtClean="0">
                <a:solidFill>
                  <a:srgbClr val="00B050"/>
                </a:solidFill>
              </a:rPr>
              <a:t>主要</a:t>
            </a:r>
            <a:r>
              <a:rPr lang="zh-CN" altLang="en-US" sz="2500" b="0" dirty="0" smtClean="0"/>
              <a:t>指的是</a:t>
            </a:r>
            <a:r>
              <a:rPr lang="zh-CN" altLang="en-US" sz="2500" b="0" dirty="0" smtClean="0">
                <a:solidFill>
                  <a:srgbClr val="00B050"/>
                </a:solidFill>
              </a:rPr>
              <a:t>科学工作者以外</a:t>
            </a:r>
            <a:r>
              <a:rPr lang="zh-CN" altLang="en-US" sz="2500" b="0" dirty="0" smtClean="0"/>
              <a:t>的人民群众，这决定了科普要使公众“易于理解”、“易于接受”。</a:t>
            </a:r>
            <a:endParaRPr lang="en-US" altLang="zh-CN" sz="2500" b="0" dirty="0" smtClean="0"/>
          </a:p>
          <a:p>
            <a:pPr indent="0" fontAlgn="auto">
              <a:lnSpc>
                <a:spcPct val="150000"/>
              </a:lnSpc>
            </a:pPr>
            <a:r>
              <a:rPr lang="zh-CN" altLang="en-US" sz="2500" b="0" dirty="0" smtClean="0"/>
              <a:t>科普的</a:t>
            </a:r>
            <a:r>
              <a:rPr lang="zh-CN" altLang="en-US" sz="2500" b="0" dirty="0" smtClean="0">
                <a:solidFill>
                  <a:srgbClr val="0070C0"/>
                </a:solidFill>
              </a:rPr>
              <a:t>方向</a:t>
            </a:r>
            <a:r>
              <a:rPr lang="zh-CN" altLang="en-US" sz="2500" b="0" dirty="0" smtClean="0"/>
              <a:t>：科普活动应当具有</a:t>
            </a:r>
            <a:r>
              <a:rPr lang="zh-CN" altLang="en-US" sz="2500" b="0" dirty="0">
                <a:solidFill>
                  <a:srgbClr val="00B050"/>
                </a:solidFill>
              </a:rPr>
              <a:t>双向性</a:t>
            </a:r>
            <a:r>
              <a:rPr lang="zh-CN" altLang="en-US" sz="2500" b="0" dirty="0"/>
              <a:t>，即公众对科普不仅是“接受”，更要积极的“参与”</a:t>
            </a:r>
          </a:p>
        </p:txBody>
      </p:sp>
      <p:sp>
        <p:nvSpPr>
          <p:cNvPr id="3" name="标题 2"/>
          <p:cNvSpPr>
            <a:spLocks noGrp="1"/>
          </p:cNvSpPr>
          <p:nvPr>
            <p:ph type="title"/>
          </p:nvPr>
        </p:nvSpPr>
        <p:spPr/>
        <p:txBody>
          <a:bodyPr/>
          <a:lstStyle/>
          <a:p>
            <a:r>
              <a:rPr lang="zh-CN" altLang="en-US" dirty="0" smtClean="0">
                <a:solidFill>
                  <a:srgbClr val="269EEF"/>
                </a:solidFill>
              </a:rPr>
              <a:t>与“科普”概念有关的问题</a:t>
            </a:r>
            <a:endParaRPr lang="zh-CN" altLang="en-US" dirty="0">
              <a:solidFill>
                <a:srgbClr val="269EEF"/>
              </a:solidFill>
            </a:endParaRPr>
          </a:p>
        </p:txBody>
      </p:sp>
    </p:spTree>
    <p:extLst>
      <p:ext uri="{BB962C8B-B14F-4D97-AF65-F5344CB8AC3E}">
        <p14:creationId xmlns:p14="http://schemas.microsoft.com/office/powerpoint/2010/main" val="2590225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科普</a:t>
            </a:r>
            <a:r>
              <a:rPr lang="zh-CN" altLang="en-US" dirty="0"/>
              <a:t>工作的</a:t>
            </a:r>
            <a:r>
              <a:rPr lang="zh-CN" altLang="en-US" dirty="0">
                <a:solidFill>
                  <a:srgbClr val="00B050"/>
                </a:solidFill>
              </a:rPr>
              <a:t>“组织管理”</a:t>
            </a:r>
            <a:r>
              <a:rPr lang="zh-CN" altLang="en-US" dirty="0" smtClean="0">
                <a:solidFill>
                  <a:srgbClr val="00B050"/>
                </a:solidFill>
              </a:rPr>
              <a:t>主体</a:t>
            </a:r>
            <a:r>
              <a:rPr lang="en-US" altLang="zh-CN" dirty="0" smtClean="0">
                <a:solidFill>
                  <a:srgbClr val="00B050"/>
                </a:solidFill>
              </a:rPr>
              <a:t>——</a:t>
            </a:r>
          </a:p>
          <a:p>
            <a:pPr marL="0" indent="0" fontAlgn="auto">
              <a:lnSpc>
                <a:spcPct val="100000"/>
              </a:lnSpc>
              <a:buNone/>
            </a:pP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科技普及法</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第二章</a:t>
            </a:r>
            <a:r>
              <a:rPr lang="zh-CN" altLang="en-US" sz="2400" dirty="0" smtClean="0">
                <a:latin typeface="楷体" panose="02010609060101010101" pitchFamily="49" charset="-122"/>
                <a:ea typeface="楷体" panose="02010609060101010101" pitchFamily="49" charset="-122"/>
              </a:rPr>
              <a:t>：各级</a:t>
            </a:r>
            <a:r>
              <a:rPr lang="zh-CN" altLang="en-US" sz="2400" dirty="0">
                <a:latin typeface="楷体" panose="02010609060101010101" pitchFamily="49" charset="-122"/>
                <a:ea typeface="楷体" panose="02010609060101010101" pitchFamily="49" charset="-122"/>
              </a:rPr>
              <a:t>人民政府</a:t>
            </a:r>
            <a:r>
              <a:rPr lang="zh-CN" altLang="en-US" sz="2400" dirty="0" smtClean="0">
                <a:latin typeface="楷体" panose="02010609060101010101" pitchFamily="49" charset="-122"/>
                <a:ea typeface="楷体" panose="02010609060101010101" pitchFamily="49" charset="-122"/>
              </a:rPr>
              <a:t>、国务院</a:t>
            </a:r>
            <a:r>
              <a:rPr lang="zh-CN" altLang="en-US" sz="2400" dirty="0">
                <a:latin typeface="楷体" panose="02010609060101010101" pitchFamily="49" charset="-122"/>
                <a:ea typeface="楷体" panose="02010609060101010101" pitchFamily="49" charset="-122"/>
              </a:rPr>
              <a:t>科学技术行政部门、国务院其他部门</a:t>
            </a:r>
            <a:r>
              <a:rPr lang="zh-CN" altLang="en-US" sz="2400" dirty="0" smtClean="0">
                <a:latin typeface="楷体" panose="02010609060101010101" pitchFamily="49" charset="-122"/>
                <a:ea typeface="楷体" panose="02010609060101010101" pitchFamily="49" charset="-122"/>
              </a:rPr>
              <a:t>、县</a:t>
            </a:r>
            <a:r>
              <a:rPr lang="zh-CN" altLang="en-US" sz="2400" dirty="0">
                <a:latin typeface="楷体" panose="02010609060101010101" pitchFamily="49" charset="-122"/>
                <a:ea typeface="楷体" panose="02010609060101010101" pitchFamily="49" charset="-122"/>
              </a:rPr>
              <a:t>级以上地方人民政府科学技术行政部门、县级以上地方人民政府其他行政部门</a:t>
            </a:r>
            <a:r>
              <a:rPr lang="zh-CN" altLang="en-US" sz="2400" dirty="0" smtClean="0">
                <a:latin typeface="楷体" panose="02010609060101010101" pitchFamily="49" charset="-122"/>
                <a:ea typeface="楷体" panose="02010609060101010101" pitchFamily="49" charset="-122"/>
              </a:rPr>
              <a:t>、</a:t>
            </a:r>
            <a:r>
              <a:rPr lang="zh-CN" altLang="en-US" sz="2400" dirty="0" smtClean="0">
                <a:solidFill>
                  <a:schemeClr val="accent3"/>
                </a:solidFill>
                <a:latin typeface="楷体" panose="02010609060101010101" pitchFamily="49" charset="-122"/>
                <a:ea typeface="楷体" panose="02010609060101010101" pitchFamily="49" charset="-122"/>
              </a:rPr>
              <a:t>科学技术协会</a:t>
            </a:r>
            <a:endParaRPr lang="en-US" altLang="zh-CN" sz="2400" dirty="0">
              <a:solidFill>
                <a:srgbClr val="00B050"/>
              </a:solidFill>
              <a:latin typeface="楷体" panose="02010609060101010101" pitchFamily="49" charset="-122"/>
              <a:ea typeface="楷体" panose="02010609060101010101" pitchFamily="49" charset="-122"/>
            </a:endParaRPr>
          </a:p>
          <a:p>
            <a:r>
              <a:rPr lang="zh-CN" altLang="en-US" dirty="0"/>
              <a:t>科普工作中</a:t>
            </a:r>
            <a:r>
              <a:rPr lang="zh-CN" altLang="en-US" dirty="0">
                <a:solidFill>
                  <a:srgbClr val="00B050"/>
                </a:solidFill>
              </a:rPr>
              <a:t>承担“社会责任”的</a:t>
            </a:r>
            <a:r>
              <a:rPr lang="zh-CN" altLang="en-US" dirty="0" smtClean="0">
                <a:solidFill>
                  <a:srgbClr val="00B050"/>
                </a:solidFill>
              </a:rPr>
              <a:t>主体</a:t>
            </a:r>
            <a:r>
              <a:rPr lang="en-US" altLang="zh-CN" dirty="0" smtClean="0">
                <a:solidFill>
                  <a:srgbClr val="00B050"/>
                </a:solidFill>
              </a:rPr>
              <a:t>——</a:t>
            </a:r>
          </a:p>
          <a:p>
            <a:pPr marL="0" indent="0">
              <a:buNone/>
            </a:pPr>
            <a:r>
              <a:rPr lang="en-US" altLang="zh-CN" sz="2400" dirty="0">
                <a:latin typeface="楷体" panose="02010609060101010101" pitchFamily="49" charset="-122"/>
                <a:ea typeface="楷体" panose="02010609060101010101" pitchFamily="49" charset="-122"/>
              </a:rPr>
              <a:t>《科技普及法》第三章：学校；科技馆（站）、科技活动中心等科普教育基地；科研机构；科学（自然科学和社会科学类）社会团体；科学技术工作者和教师；企业、农村和城镇基层组织，以及大众媒体单位和医疗卫生、计划生育、体育、环保、气象、地震、国土资源、文物、旅游等机构。</a:t>
            </a:r>
            <a:endParaRPr lang="en-US" altLang="zh-CN" dirty="0">
              <a:solidFill>
                <a:srgbClr val="00B050"/>
              </a:solidFill>
              <a:latin typeface="楷体" panose="02010609060101010101" pitchFamily="49" charset="-122"/>
              <a:ea typeface="楷体" panose="02010609060101010101" pitchFamily="49" charset="-122"/>
            </a:endParaRPr>
          </a:p>
          <a:p>
            <a:r>
              <a:rPr lang="zh-CN" altLang="en-US" dirty="0"/>
              <a:t>科普的</a:t>
            </a:r>
            <a:r>
              <a:rPr lang="zh-CN" altLang="en-US" dirty="0">
                <a:solidFill>
                  <a:srgbClr val="00B050"/>
                </a:solidFill>
              </a:rPr>
              <a:t>对象</a:t>
            </a:r>
            <a:r>
              <a:rPr lang="zh-CN" altLang="en-US" dirty="0" smtClean="0">
                <a:solidFill>
                  <a:srgbClr val="00B050"/>
                </a:solidFill>
              </a:rPr>
              <a:t>主体</a:t>
            </a:r>
            <a:r>
              <a:rPr lang="en-US" altLang="zh-CN" dirty="0" smtClean="0">
                <a:solidFill>
                  <a:srgbClr val="00B050"/>
                </a:solidFill>
              </a:rPr>
              <a:t>——</a:t>
            </a:r>
            <a:r>
              <a:rPr lang="zh-CN" altLang="en-US" dirty="0" smtClean="0">
                <a:solidFill>
                  <a:srgbClr val="00B050"/>
                </a:solidFill>
              </a:rPr>
              <a:t>公众</a:t>
            </a:r>
            <a:endParaRPr lang="en-US" altLang="zh-CN" dirty="0">
              <a:solidFill>
                <a:srgbClr val="00B050"/>
              </a:solidFill>
            </a:endParaRPr>
          </a:p>
          <a:p>
            <a:endParaRPr lang="zh-CN" altLang="en-US" dirty="0"/>
          </a:p>
        </p:txBody>
      </p:sp>
      <p:sp>
        <p:nvSpPr>
          <p:cNvPr id="3" name="标题 2"/>
          <p:cNvSpPr>
            <a:spLocks noGrp="1"/>
          </p:cNvSpPr>
          <p:nvPr>
            <p:ph type="title"/>
          </p:nvPr>
        </p:nvSpPr>
        <p:spPr/>
        <p:txBody>
          <a:bodyPr/>
          <a:lstStyle/>
          <a:p>
            <a:r>
              <a:rPr lang="zh-CN" altLang="en-US" dirty="0" smtClean="0"/>
              <a:t>科普</a:t>
            </a:r>
            <a:r>
              <a:rPr lang="zh-CN" altLang="en-US" dirty="0"/>
              <a:t>工作涉及到的三类</a:t>
            </a:r>
            <a:r>
              <a:rPr lang="zh-CN" altLang="en-US" dirty="0">
                <a:solidFill>
                  <a:srgbClr val="00B050"/>
                </a:solidFill>
              </a:rPr>
              <a:t>主体</a:t>
            </a:r>
            <a:r>
              <a:rPr lang="zh-CN" altLang="en-US" dirty="0" smtClean="0"/>
              <a:t>：</a:t>
            </a:r>
            <a:endParaRPr lang="zh-CN" altLang="en-US" dirty="0"/>
          </a:p>
        </p:txBody>
      </p:sp>
    </p:spTree>
    <p:extLst>
      <p:ext uri="{BB962C8B-B14F-4D97-AF65-F5344CB8AC3E}">
        <p14:creationId xmlns:p14="http://schemas.microsoft.com/office/powerpoint/2010/main" val="14164222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800" b="1" dirty="0" smtClean="0"/>
              <a:t>科普工作涉及</a:t>
            </a:r>
            <a:r>
              <a:rPr lang="zh-CN" altLang="en-US" sz="2800" b="1" dirty="0" smtClean="0">
                <a:solidFill>
                  <a:srgbClr val="00B050"/>
                </a:solidFill>
              </a:rPr>
              <a:t>两类法律关系</a:t>
            </a:r>
            <a:r>
              <a:rPr lang="zh-CN" altLang="en-US" sz="2800" b="1" dirty="0" smtClean="0"/>
              <a:t>：</a:t>
            </a:r>
            <a:endParaRPr lang="en-US" altLang="zh-CN" sz="2800" b="1" dirty="0" smtClean="0"/>
          </a:p>
          <a:p>
            <a:pPr>
              <a:buFont typeface="Wingdings" panose="05000000000000000000" pitchFamily="2" charset="2"/>
              <a:buChar char="Ø"/>
            </a:pPr>
            <a:r>
              <a:rPr lang="zh-CN" altLang="en-US" sz="2800" b="1" dirty="0" smtClean="0">
                <a:latin typeface="楷体" panose="02010609060101010101" pitchFamily="49" charset="-122"/>
                <a:ea typeface="楷体" panose="02010609060101010101" pitchFamily="49" charset="-122"/>
              </a:rPr>
              <a:t>科普管理工作中的法律关系：本质是行政管理法律关系</a:t>
            </a:r>
            <a:endParaRPr lang="en-US" altLang="zh-CN" sz="2800" b="1" dirty="0" smtClean="0">
              <a:latin typeface="楷体" panose="02010609060101010101" pitchFamily="49" charset="-122"/>
              <a:ea typeface="楷体" panose="02010609060101010101" pitchFamily="49" charset="-122"/>
            </a:endParaRPr>
          </a:p>
          <a:p>
            <a:pPr>
              <a:buFont typeface="Wingdings" panose="05000000000000000000" pitchFamily="2" charset="2"/>
              <a:buChar char="Ø"/>
            </a:pPr>
            <a:r>
              <a:rPr lang="zh-CN" altLang="en-US" sz="2800" b="1" dirty="0" smtClean="0">
                <a:latin typeface="楷体" panose="02010609060101010101" pitchFamily="49" charset="-122"/>
                <a:ea typeface="楷体" panose="02010609060101010101" pitchFamily="49" charset="-122"/>
              </a:rPr>
              <a:t>科普活动中的法律关系：科普责任主体与科普对象（即公众）在科学教育活动中产生的法律关系</a:t>
            </a:r>
            <a:endParaRPr lang="en-US" altLang="zh-CN" sz="2800" b="1" dirty="0" smtClean="0">
              <a:latin typeface="楷体" panose="02010609060101010101" pitchFamily="49" charset="-122"/>
              <a:ea typeface="楷体" panose="02010609060101010101" pitchFamily="49" charset="-122"/>
            </a:endParaRPr>
          </a:p>
          <a:p>
            <a:pPr marL="0" indent="0">
              <a:buNone/>
            </a:pPr>
            <a:endParaRPr lang="en-US" altLang="zh-CN" sz="2800" b="1" dirty="0" smtClean="0">
              <a:latin typeface="楷体" panose="02010609060101010101" pitchFamily="49" charset="-122"/>
              <a:ea typeface="楷体" panose="02010609060101010101" pitchFamily="49" charset="-122"/>
            </a:endParaRPr>
          </a:p>
          <a:p>
            <a:pPr fontAlgn="auto">
              <a:lnSpc>
                <a:spcPct val="100000"/>
              </a:lnSpc>
            </a:pPr>
            <a:r>
              <a:rPr lang="zh-CN" altLang="en-US" sz="2800" dirty="0" smtClean="0">
                <a:solidFill>
                  <a:srgbClr val="269EEF"/>
                </a:solidFill>
                <a:latin typeface="黑体" panose="02010609060101010101" charset="-122"/>
                <a:ea typeface="黑体" panose="02010609060101010101" charset="-122"/>
                <a:cs typeface="黑体" panose="02010609060101010101" charset="-122"/>
              </a:rPr>
              <a:t>问题</a:t>
            </a:r>
            <a:r>
              <a:rPr lang="en-US" altLang="zh-CN" sz="2800" dirty="0" smtClean="0">
                <a:solidFill>
                  <a:srgbClr val="269EEF"/>
                </a:solidFill>
                <a:latin typeface="黑体" panose="02010609060101010101" charset="-122"/>
                <a:ea typeface="黑体" panose="02010609060101010101" charset="-122"/>
                <a:cs typeface="黑体" panose="02010609060101010101" charset="-122"/>
              </a:rPr>
              <a:t>1</a:t>
            </a:r>
            <a:r>
              <a:rPr lang="zh-CN" altLang="en-US" sz="2800" dirty="0" smtClean="0">
                <a:solidFill>
                  <a:srgbClr val="269EEF"/>
                </a:solidFill>
                <a:latin typeface="黑体" panose="02010609060101010101" charset="-122"/>
                <a:ea typeface="黑体" panose="02010609060101010101" charset="-122"/>
                <a:cs typeface="黑体" panose="02010609060101010101" charset="-122"/>
              </a:rPr>
              <a:t>：科普法律关系具体权利义务内容是什么？</a:t>
            </a:r>
            <a:endParaRPr lang="en-US" altLang="zh-CN" sz="2800" dirty="0" smtClean="0">
              <a:solidFill>
                <a:srgbClr val="269EEF"/>
              </a:solidFill>
              <a:latin typeface="黑体" panose="02010609060101010101" charset="-122"/>
              <a:ea typeface="黑体" panose="02010609060101010101" charset="-122"/>
              <a:cs typeface="黑体" panose="02010609060101010101" charset="-122"/>
            </a:endParaRPr>
          </a:p>
          <a:p>
            <a:pPr fontAlgn="auto">
              <a:lnSpc>
                <a:spcPct val="100000"/>
              </a:lnSpc>
            </a:pPr>
            <a:r>
              <a:rPr lang="zh-CN" altLang="en-US" sz="2800" dirty="0" smtClean="0">
                <a:solidFill>
                  <a:srgbClr val="269EEF"/>
                </a:solidFill>
                <a:latin typeface="黑体" panose="02010609060101010101" charset="-122"/>
                <a:ea typeface="黑体" panose="02010609060101010101" charset="-122"/>
                <a:cs typeface="黑体" panose="02010609060101010101" charset="-122"/>
              </a:rPr>
              <a:t>问题</a:t>
            </a:r>
            <a:r>
              <a:rPr lang="en-US" altLang="zh-CN" sz="2800" dirty="0" smtClean="0">
                <a:solidFill>
                  <a:srgbClr val="269EEF"/>
                </a:solidFill>
                <a:latin typeface="黑体" panose="02010609060101010101" charset="-122"/>
                <a:ea typeface="黑体" panose="02010609060101010101" charset="-122"/>
                <a:cs typeface="黑体" panose="02010609060101010101" charset="-122"/>
              </a:rPr>
              <a:t>2</a:t>
            </a:r>
            <a:r>
              <a:rPr lang="zh-CN" altLang="en-US" sz="2800" dirty="0" smtClean="0">
                <a:solidFill>
                  <a:srgbClr val="269EEF"/>
                </a:solidFill>
                <a:latin typeface="黑体" panose="02010609060101010101" charset="-122"/>
                <a:ea typeface="黑体" panose="02010609060101010101" charset="-122"/>
                <a:cs typeface="黑体" panose="02010609060101010101" charset="-122"/>
              </a:rPr>
              <a:t>：科普法中规定的科学家的“科普责任”是否可以理解为科学家的法定义务？如果是的话，违反该义务应当承担怎样的法律责任？</a:t>
            </a:r>
            <a:endParaRPr lang="en-US" altLang="zh-CN" sz="2800" dirty="0" smtClean="0">
              <a:solidFill>
                <a:srgbClr val="269EEF"/>
              </a:solidFill>
              <a:latin typeface="黑体" panose="02010609060101010101" charset="-122"/>
              <a:ea typeface="黑体" panose="02010609060101010101" charset="-122"/>
              <a:cs typeface="黑体" panose="02010609060101010101" charset="-122"/>
            </a:endParaRPr>
          </a:p>
        </p:txBody>
      </p:sp>
      <p:sp>
        <p:nvSpPr>
          <p:cNvPr id="3" name="标题 2"/>
          <p:cNvSpPr>
            <a:spLocks noGrp="1"/>
          </p:cNvSpPr>
          <p:nvPr>
            <p:ph type="title"/>
          </p:nvPr>
        </p:nvSpPr>
        <p:spPr>
          <a:xfrm>
            <a:off x="586705" y="272555"/>
            <a:ext cx="10538791" cy="1021543"/>
          </a:xfrm>
        </p:spPr>
        <p:txBody>
          <a:bodyPr>
            <a:normAutofit/>
          </a:bodyPr>
          <a:lstStyle/>
          <a:p>
            <a:r>
              <a:rPr lang="zh-CN" altLang="en-US" dirty="0"/>
              <a:t>科普法律关系</a:t>
            </a:r>
            <a:r>
              <a:rPr lang="zh-CN" altLang="en-US" dirty="0" smtClean="0"/>
              <a:t>探究</a:t>
            </a:r>
            <a:r>
              <a:rPr lang="en-US" altLang="zh-CN" dirty="0"/>
              <a:t/>
            </a:r>
            <a:br>
              <a:rPr lang="en-US" altLang="zh-CN" dirty="0"/>
            </a:br>
            <a:endParaRPr lang="zh-CN" altLang="en-US" dirty="0"/>
          </a:p>
        </p:txBody>
      </p:sp>
    </p:spTree>
    <p:extLst>
      <p:ext uri="{BB962C8B-B14F-4D97-AF65-F5344CB8AC3E}">
        <p14:creationId xmlns:p14="http://schemas.microsoft.com/office/powerpoint/2010/main" val="1839962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5614382" cy="129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smtClean="0">
                <a:ln>
                  <a:noFill/>
                </a:ln>
                <a:solidFill>
                  <a:srgbClr val="FFFFFF"/>
                </a:solidFill>
                <a:effectLst/>
                <a:uLnTx/>
                <a:uFillTx/>
                <a:latin typeface="微软雅黑" panose="020B0503020204020204" charset="-122"/>
                <a:ea typeface="微软雅黑" panose="020B0503020204020204" charset="-122"/>
                <a:cs typeface="+mn-cs"/>
              </a:rPr>
              <a:t>◎</a:t>
            </a:r>
            <a:r>
              <a:rPr kumimoji="0" lang="zh-CN" altLang="en-US" sz="2600" b="0" i="0" u="none" strike="noStrike" kern="1200" cap="none" spc="0" normalizeH="0" baseline="0" noProof="0" dirty="0" smtClean="0">
                <a:ln>
                  <a:noFill/>
                </a:ln>
                <a:solidFill>
                  <a:srgbClr val="FFFFFF"/>
                </a:solidFill>
                <a:effectLst/>
                <a:uLnTx/>
                <a:uFillTx/>
                <a:latin typeface="微软雅黑" panose="020B0503020204020204" charset="-122"/>
                <a:ea typeface="微软雅黑" panose="020B0503020204020204" charset="-122"/>
                <a:cs typeface="+mn-cs"/>
              </a:rPr>
              <a:t>科技普及相关法律法规、政策</a:t>
            </a:r>
            <a:endParaRPr kumimoji="0" lang="en-US" altLang="zh-CN" sz="2600" b="0" i="0" u="none" strike="noStrike" kern="1200" cap="none" spc="0" normalizeH="0" baseline="0" noProof="0" dirty="0" smtClean="0">
              <a:ln>
                <a:noFill/>
              </a:ln>
              <a:solidFill>
                <a:srgbClr val="FFFFFF"/>
              </a:solidFill>
              <a:effectLst/>
              <a:uLnTx/>
              <a:uFillTx/>
              <a:latin typeface="微软雅黑" panose="020B0503020204020204" charset="-122"/>
              <a:ea typeface="微软雅黑" panose="020B050302020402020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smtClean="0">
                <a:ln>
                  <a:noFill/>
                </a:ln>
                <a:solidFill>
                  <a:srgbClr val="FFFFFF"/>
                </a:solidFill>
                <a:effectLst/>
                <a:uLnTx/>
                <a:uFillTx/>
                <a:latin typeface="微软雅黑" panose="020B0503020204020204" charset="-122"/>
                <a:ea typeface="微软雅黑" panose="020B0503020204020204" charset="-122"/>
                <a:cs typeface="+mn-cs"/>
              </a:rPr>
              <a:t>◎</a:t>
            </a:r>
            <a:r>
              <a:rPr kumimoji="0" lang="zh-CN" altLang="en-US" sz="2600" b="0" i="0" u="none" strike="noStrike" kern="1200" cap="none" spc="0" normalizeH="0" baseline="0" noProof="0" dirty="0" smtClean="0">
                <a:ln>
                  <a:noFill/>
                </a:ln>
                <a:solidFill>
                  <a:srgbClr val="FFFFFF"/>
                </a:solidFill>
                <a:effectLst/>
                <a:uLnTx/>
                <a:uFillTx/>
                <a:latin typeface="微软雅黑" panose="020B0503020204020204" charset="-122"/>
                <a:ea typeface="微软雅黑" panose="020B0503020204020204" charset="-122"/>
                <a:cs typeface="+mn-cs"/>
              </a:rPr>
              <a:t>科技普及法发挥的作用</a:t>
            </a:r>
            <a:endParaRPr kumimoji="0" lang="zh-CN" altLang="en-US"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0246" name="TextBox 25"/>
          <p:cNvSpPr txBox="1">
            <a:spLocks noChangeArrowheads="1"/>
          </p:cNvSpPr>
          <p:nvPr/>
        </p:nvSpPr>
        <p:spPr bwMode="auto">
          <a:xfrm>
            <a:off x="3703777" y="2265984"/>
            <a:ext cx="84882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4000" b="1" dirty="0">
                <a:solidFill>
                  <a:srgbClr val="FDCB34"/>
                </a:solidFill>
                <a:latin typeface="微软雅黑" panose="020B0503020204020204" charset="-122"/>
                <a:ea typeface="微软雅黑" panose="020B0503020204020204" charset="-122"/>
              </a:rPr>
              <a:t>科技普及相关的法律法规、政策梳理</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charset="-122"/>
                <a:ea typeface="微软雅黑" panose="020B050302020402020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34253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utoUpdateAnimBg="0"/>
      <p:bldP spid="10246" grpId="0" autoUpdateAnimBg="0"/>
      <p:bldP spid="1024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科技普及相关</a:t>
            </a:r>
            <a:r>
              <a:rPr lang="zh-CN" altLang="en-US" dirty="0" smtClean="0"/>
              <a:t>法律法规、政策</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957413553"/>
              </p:ext>
            </p:extLst>
          </p:nvPr>
        </p:nvGraphicFramePr>
        <p:xfrm>
          <a:off x="838200" y="1341438"/>
          <a:ext cx="10515600"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3095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3343" y="0"/>
            <a:ext cx="6964453" cy="890677"/>
          </a:xfrm>
        </p:spPr>
        <p:txBody>
          <a:bodyPr>
            <a:normAutofit/>
          </a:bodyPr>
          <a:lstStyle/>
          <a:p>
            <a:r>
              <a:rPr lang="zh-CN" altLang="en-US" sz="3600" dirty="0" smtClean="0"/>
              <a:t>接下来四次课的安排</a:t>
            </a:r>
            <a:endParaRPr lang="zh-CN" altLang="en-US" sz="3600" dirty="0"/>
          </a:p>
        </p:txBody>
      </p:sp>
      <p:graphicFrame>
        <p:nvGraphicFramePr>
          <p:cNvPr id="6" name="表格 5"/>
          <p:cNvGraphicFramePr>
            <a:graphicFrameLocks noGrp="1"/>
          </p:cNvGraphicFramePr>
          <p:nvPr>
            <p:extLst>
              <p:ext uri="{D42A27DB-BD31-4B8C-83A1-F6EECF244321}">
                <p14:modId xmlns:p14="http://schemas.microsoft.com/office/powerpoint/2010/main" val="2296345177"/>
              </p:ext>
            </p:extLst>
          </p:nvPr>
        </p:nvGraphicFramePr>
        <p:xfrm>
          <a:off x="1557547" y="1237252"/>
          <a:ext cx="8127999" cy="3904092"/>
        </p:xfrm>
        <a:graphic>
          <a:graphicData uri="http://schemas.openxmlformats.org/drawingml/2006/table">
            <a:tbl>
              <a:tblPr firstRow="1" bandRow="1">
                <a:tableStyleId>{5C22544A-7EE6-4342-B048-85BDC9FD1C3A}</a:tableStyleId>
              </a:tblPr>
              <a:tblGrid>
                <a:gridCol w="1228786">
                  <a:extLst>
                    <a:ext uri="{9D8B030D-6E8A-4147-A177-3AD203B41FA5}">
                      <a16:colId xmlns:a16="http://schemas.microsoft.com/office/drawing/2014/main" val="3638877434"/>
                    </a:ext>
                  </a:extLst>
                </a:gridCol>
                <a:gridCol w="2682814">
                  <a:extLst>
                    <a:ext uri="{9D8B030D-6E8A-4147-A177-3AD203B41FA5}">
                      <a16:colId xmlns:a16="http://schemas.microsoft.com/office/drawing/2014/main" val="1895528348"/>
                    </a:ext>
                  </a:extLst>
                </a:gridCol>
                <a:gridCol w="4216399">
                  <a:extLst>
                    <a:ext uri="{9D8B030D-6E8A-4147-A177-3AD203B41FA5}">
                      <a16:colId xmlns:a16="http://schemas.microsoft.com/office/drawing/2014/main" val="3166311092"/>
                    </a:ext>
                  </a:extLst>
                </a:gridCol>
              </a:tblGrid>
              <a:tr h="720172">
                <a:tc>
                  <a:txBody>
                    <a:bodyPr/>
                    <a:lstStyle/>
                    <a:p>
                      <a:pPr algn="ctr"/>
                      <a:r>
                        <a:rPr lang="zh-CN" altLang="en-US" sz="3200" dirty="0" smtClean="0"/>
                        <a:t>日期</a:t>
                      </a:r>
                      <a:endParaRPr lang="zh-CN" altLang="en-US" sz="3200" dirty="0"/>
                    </a:p>
                  </a:txBody>
                  <a:tcPr>
                    <a:solidFill>
                      <a:srgbClr val="00B0F0"/>
                    </a:solidFill>
                  </a:tcPr>
                </a:tc>
                <a:tc>
                  <a:txBody>
                    <a:bodyPr/>
                    <a:lstStyle/>
                    <a:p>
                      <a:pPr algn="ctr"/>
                      <a:r>
                        <a:rPr lang="zh-CN" altLang="en-US" sz="3200" dirty="0" smtClean="0"/>
                        <a:t>内容</a:t>
                      </a:r>
                      <a:endParaRPr lang="zh-CN" altLang="en-US" sz="3200" dirty="0"/>
                    </a:p>
                  </a:txBody>
                  <a:tcPr>
                    <a:solidFill>
                      <a:srgbClr val="00B0F0"/>
                    </a:solidFill>
                  </a:tcPr>
                </a:tc>
                <a:tc>
                  <a:txBody>
                    <a:bodyPr/>
                    <a:lstStyle/>
                    <a:p>
                      <a:pPr algn="ctr"/>
                      <a:r>
                        <a:rPr lang="zh-CN" altLang="en-US" sz="3200" dirty="0" smtClean="0"/>
                        <a:t>安排</a:t>
                      </a:r>
                      <a:endParaRPr lang="zh-CN" altLang="en-US" sz="3200" dirty="0"/>
                    </a:p>
                  </a:txBody>
                  <a:tcPr>
                    <a:solidFill>
                      <a:srgbClr val="00B0F0"/>
                    </a:solidFill>
                  </a:tcPr>
                </a:tc>
                <a:extLst>
                  <a:ext uri="{0D108BD9-81ED-4DB2-BD59-A6C34878D82A}">
                    <a16:rowId xmlns:a16="http://schemas.microsoft.com/office/drawing/2014/main" val="2915764896"/>
                  </a:ext>
                </a:extLst>
              </a:tr>
              <a:tr h="568557">
                <a:tc>
                  <a:txBody>
                    <a:bodyPr/>
                    <a:lstStyle/>
                    <a:p>
                      <a:r>
                        <a:rPr lang="en-US" altLang="zh-CN" sz="2400" dirty="0" smtClean="0"/>
                        <a:t>12-10</a:t>
                      </a:r>
                      <a:endParaRPr lang="zh-CN" altLang="en-US" sz="2400" dirty="0"/>
                    </a:p>
                  </a:txBody>
                  <a:tcPr/>
                </a:tc>
                <a:tc>
                  <a:txBody>
                    <a:bodyPr/>
                    <a:lstStyle/>
                    <a:p>
                      <a:r>
                        <a:rPr lang="zh-CN" altLang="en-US" sz="2400" dirty="0" smtClean="0"/>
                        <a:t>科学技术普及法</a:t>
                      </a:r>
                      <a:endParaRPr lang="zh-CN" altLang="en-US" sz="2400" dirty="0"/>
                    </a:p>
                  </a:txBody>
                  <a:tcPr/>
                </a:tc>
                <a:tc>
                  <a:txBody>
                    <a:bodyPr/>
                    <a:lstStyle/>
                    <a:p>
                      <a:r>
                        <a:rPr lang="zh-CN" altLang="en-US" sz="2400" dirty="0" smtClean="0"/>
                        <a:t>同学</a:t>
                      </a:r>
                      <a:r>
                        <a:rPr lang="en-US" altLang="zh-CN" sz="2400" dirty="0" smtClean="0"/>
                        <a:t>PPT</a:t>
                      </a:r>
                      <a:r>
                        <a:rPr lang="zh-CN" altLang="en-US" sz="2400" dirty="0" smtClean="0"/>
                        <a:t>展示</a:t>
                      </a:r>
                      <a:r>
                        <a:rPr lang="en-US" altLang="zh-CN" sz="2400" dirty="0" smtClean="0"/>
                        <a:t>+</a:t>
                      </a:r>
                      <a:r>
                        <a:rPr lang="zh-CN" altLang="en-US" sz="2400" dirty="0" smtClean="0"/>
                        <a:t>老师引导</a:t>
                      </a:r>
                      <a:endParaRPr lang="zh-CN" altLang="en-US" sz="2400" dirty="0"/>
                    </a:p>
                  </a:txBody>
                  <a:tcPr/>
                </a:tc>
                <a:extLst>
                  <a:ext uri="{0D108BD9-81ED-4DB2-BD59-A6C34878D82A}">
                    <a16:rowId xmlns:a16="http://schemas.microsoft.com/office/drawing/2014/main" val="2141601519"/>
                  </a:ext>
                </a:extLst>
              </a:tr>
              <a:tr h="568557">
                <a:tc>
                  <a:txBody>
                    <a:bodyPr/>
                    <a:lstStyle/>
                    <a:p>
                      <a:r>
                        <a:rPr lang="en-US" altLang="zh-CN" sz="2400" dirty="0" smtClean="0"/>
                        <a:t>12-17</a:t>
                      </a:r>
                      <a:endParaRPr lang="zh-CN" altLang="en-US" sz="2400" dirty="0"/>
                    </a:p>
                  </a:txBody>
                  <a:tcPr/>
                </a:tc>
                <a:tc>
                  <a:txBody>
                    <a:bodyPr/>
                    <a:lstStyle/>
                    <a:p>
                      <a:r>
                        <a:rPr lang="zh-CN" altLang="en-US" sz="2400" dirty="0" smtClean="0"/>
                        <a:t>科技纠纷的解决</a:t>
                      </a:r>
                      <a:endParaRPr lang="zh-CN" altLang="en-US" sz="2400" dirty="0"/>
                    </a:p>
                  </a:txBody>
                  <a:tcPr/>
                </a:tc>
                <a:tc>
                  <a:txBody>
                    <a:bodyPr/>
                    <a:lstStyle/>
                    <a:p>
                      <a:r>
                        <a:rPr lang="zh-CN" altLang="en-US" sz="2400" dirty="0" smtClean="0"/>
                        <a:t>老师讲授</a:t>
                      </a:r>
                      <a:r>
                        <a:rPr lang="en-US" altLang="zh-CN" sz="2400" dirty="0" smtClean="0"/>
                        <a:t>+</a:t>
                      </a:r>
                      <a:r>
                        <a:rPr lang="zh-CN" altLang="en-US" sz="2400" dirty="0" smtClean="0"/>
                        <a:t>案例讨论</a:t>
                      </a:r>
                      <a:endParaRPr lang="zh-CN" altLang="en-US" sz="2400" dirty="0"/>
                    </a:p>
                  </a:txBody>
                  <a:tcPr/>
                </a:tc>
                <a:extLst>
                  <a:ext uri="{0D108BD9-81ED-4DB2-BD59-A6C34878D82A}">
                    <a16:rowId xmlns:a16="http://schemas.microsoft.com/office/drawing/2014/main" val="2568340892"/>
                  </a:ext>
                </a:extLst>
              </a:tr>
              <a:tr h="1023403">
                <a:tc>
                  <a:txBody>
                    <a:bodyPr/>
                    <a:lstStyle/>
                    <a:p>
                      <a:r>
                        <a:rPr lang="en-US" altLang="zh-CN" sz="2400" dirty="0" smtClean="0">
                          <a:solidFill>
                            <a:srgbClr val="FF0000"/>
                          </a:solidFill>
                        </a:rPr>
                        <a:t>12-24</a:t>
                      </a:r>
                      <a:endParaRPr lang="zh-CN" altLang="en-US" sz="2400" dirty="0">
                        <a:solidFill>
                          <a:srgbClr val="FF0000"/>
                        </a:solidFill>
                      </a:endParaRPr>
                    </a:p>
                  </a:txBody>
                  <a:tcPr/>
                </a:tc>
                <a:tc>
                  <a:txBody>
                    <a:bodyPr/>
                    <a:lstStyle/>
                    <a:p>
                      <a:r>
                        <a:rPr lang="zh-CN" altLang="en-US" sz="2400" dirty="0" smtClean="0"/>
                        <a:t>课程复习总结交流</a:t>
                      </a:r>
                      <a:endParaRPr lang="zh-CN" altLang="en-US" sz="2400" dirty="0"/>
                    </a:p>
                  </a:txBody>
                  <a:tcPr/>
                </a:tc>
                <a:tc>
                  <a:txBody>
                    <a:bodyPr/>
                    <a:lstStyle/>
                    <a:p>
                      <a:r>
                        <a:rPr lang="zh-CN" altLang="en-US" sz="2400" dirty="0" smtClean="0"/>
                        <a:t>老师总结（</a:t>
                      </a:r>
                      <a:r>
                        <a:rPr lang="en-US" altLang="zh-CN" sz="2400" dirty="0" smtClean="0"/>
                        <a:t>20</a:t>
                      </a:r>
                      <a:r>
                        <a:rPr lang="zh-CN" altLang="en-US" sz="2400" dirty="0" smtClean="0"/>
                        <a:t>分钟）</a:t>
                      </a:r>
                      <a:r>
                        <a:rPr lang="en-US" altLang="zh-CN" sz="2400" dirty="0" smtClean="0"/>
                        <a:t>+</a:t>
                      </a:r>
                      <a:r>
                        <a:rPr lang="zh-CN" altLang="en-US" sz="2400" dirty="0" smtClean="0"/>
                        <a:t>每位同学准备</a:t>
                      </a:r>
                      <a:r>
                        <a:rPr lang="en-US" altLang="zh-CN" sz="2400" dirty="0" smtClean="0"/>
                        <a:t>5</a:t>
                      </a:r>
                      <a:r>
                        <a:rPr lang="zh-CN" altLang="en-US" sz="2400" dirty="0" smtClean="0"/>
                        <a:t>分钟的分享</a:t>
                      </a:r>
                      <a:endParaRPr lang="zh-CN" altLang="en-US" sz="2400" dirty="0"/>
                    </a:p>
                  </a:txBody>
                  <a:tcPr/>
                </a:tc>
                <a:extLst>
                  <a:ext uri="{0D108BD9-81ED-4DB2-BD59-A6C34878D82A}">
                    <a16:rowId xmlns:a16="http://schemas.microsoft.com/office/drawing/2014/main" val="2969999508"/>
                  </a:ext>
                </a:extLst>
              </a:tr>
              <a:tr h="1023403">
                <a:tc>
                  <a:txBody>
                    <a:bodyPr/>
                    <a:lstStyle/>
                    <a:p>
                      <a:r>
                        <a:rPr lang="en-US" altLang="zh-CN" sz="2400" dirty="0" smtClean="0"/>
                        <a:t>12-26</a:t>
                      </a:r>
                      <a:endParaRPr lang="zh-CN" altLang="en-US" sz="2400" dirty="0"/>
                    </a:p>
                  </a:txBody>
                  <a:tcPr/>
                </a:tc>
                <a:tc>
                  <a:txBody>
                    <a:bodyPr/>
                    <a:lstStyle/>
                    <a:p>
                      <a:r>
                        <a:rPr lang="zh-CN" altLang="en-US" sz="2400" dirty="0" smtClean="0"/>
                        <a:t>课堂开卷考试</a:t>
                      </a:r>
                      <a:endParaRPr lang="zh-CN" altLang="en-US" sz="2400" dirty="0"/>
                    </a:p>
                  </a:txBody>
                  <a:tcPr/>
                </a:tc>
                <a:tc>
                  <a:txBody>
                    <a:bodyPr/>
                    <a:lstStyle/>
                    <a:p>
                      <a:r>
                        <a:rPr lang="en-US" altLang="zh-CN" sz="2400" dirty="0" smtClean="0"/>
                        <a:t>PPT</a:t>
                      </a:r>
                      <a:r>
                        <a:rPr lang="zh-CN" altLang="en-US" sz="2400" dirty="0" smtClean="0"/>
                        <a:t>汇总作为总复习资料</a:t>
                      </a:r>
                      <a:r>
                        <a:rPr lang="en-US" altLang="zh-CN" sz="2400" dirty="0" smtClean="0"/>
                        <a:t>+</a:t>
                      </a:r>
                      <a:r>
                        <a:rPr lang="zh-CN" altLang="en-US" sz="2400" dirty="0" smtClean="0"/>
                        <a:t>相关法条</a:t>
                      </a:r>
                      <a:endParaRPr lang="zh-CN" altLang="en-US" sz="2400" dirty="0"/>
                    </a:p>
                  </a:txBody>
                  <a:tcPr/>
                </a:tc>
                <a:extLst>
                  <a:ext uri="{0D108BD9-81ED-4DB2-BD59-A6C34878D82A}">
                    <a16:rowId xmlns:a16="http://schemas.microsoft.com/office/drawing/2014/main" val="2804165655"/>
                  </a:ext>
                </a:extLst>
              </a:tr>
            </a:tbl>
          </a:graphicData>
        </a:graphic>
      </p:graphicFrame>
    </p:spTree>
    <p:extLst>
      <p:ext uri="{BB962C8B-B14F-4D97-AF65-F5344CB8AC3E}">
        <p14:creationId xmlns:p14="http://schemas.microsoft.com/office/powerpoint/2010/main" val="1871192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indent="0" fontAlgn="auto">
              <a:lnSpc>
                <a:spcPct val="100000"/>
              </a:lnSpc>
            </a:pPr>
            <a:r>
              <a:rPr lang="zh-CN" altLang="en-US" sz="2400" b="0" dirty="0"/>
              <a:t>从</a:t>
            </a:r>
            <a:r>
              <a:rPr lang="zh-CN" altLang="en-US" sz="2400" b="0" dirty="0" smtClean="0">
                <a:solidFill>
                  <a:srgbClr val="00B050"/>
                </a:solidFill>
              </a:rPr>
              <a:t>制度层面</a:t>
            </a:r>
            <a:r>
              <a:rPr lang="zh-CN" altLang="en-US" sz="2400" b="0" dirty="0" smtClean="0"/>
              <a:t>来看</a:t>
            </a:r>
            <a:r>
              <a:rPr lang="en-US" altLang="zh-CN" sz="2400" b="0" dirty="0" smtClean="0"/>
              <a:t>——</a:t>
            </a:r>
          </a:p>
          <a:p>
            <a:pPr marL="0" indent="0" fontAlgn="auto">
              <a:lnSpc>
                <a:spcPct val="100000"/>
              </a:lnSpc>
              <a:buNone/>
            </a:pPr>
            <a:r>
              <a:rPr lang="zh-CN" altLang="en-US" sz="2400" b="0" dirty="0" smtClean="0"/>
              <a:t>   在科技普及相关法律法规、政策中，科技普及法</a:t>
            </a:r>
            <a:r>
              <a:rPr lang="zh-CN" altLang="en-US" sz="2400" b="0" dirty="0" smtClean="0">
                <a:solidFill>
                  <a:schemeClr val="accent3"/>
                </a:solidFill>
              </a:rPr>
              <a:t>效力</a:t>
            </a:r>
            <a:r>
              <a:rPr lang="zh-CN" altLang="en-US" sz="2400" b="0" dirty="0">
                <a:solidFill>
                  <a:schemeClr val="accent3"/>
                </a:solidFill>
              </a:rPr>
              <a:t>层级最高</a:t>
            </a:r>
            <a:r>
              <a:rPr lang="zh-CN" altLang="en-US" sz="2400" b="0" dirty="0" smtClean="0"/>
              <a:t>（由全国人民代表大会常务委员会通过），规定最为</a:t>
            </a:r>
            <a:r>
              <a:rPr lang="zh-CN" altLang="en-US" sz="2400" b="0" dirty="0" smtClean="0">
                <a:solidFill>
                  <a:schemeClr val="accent3"/>
                </a:solidFill>
              </a:rPr>
              <a:t>系统全面</a:t>
            </a:r>
            <a:r>
              <a:rPr lang="zh-CN" altLang="en-US" sz="2400" b="0" dirty="0" smtClean="0"/>
              <a:t>，因此在科普工作中发挥着</a:t>
            </a:r>
            <a:r>
              <a:rPr lang="zh-CN" altLang="en-US" sz="2400" b="0" dirty="0" smtClean="0">
                <a:solidFill>
                  <a:schemeClr val="accent3"/>
                </a:solidFill>
              </a:rPr>
              <a:t>统领作用</a:t>
            </a:r>
            <a:r>
              <a:rPr lang="zh-CN" altLang="en-US" sz="2400" b="0" dirty="0" smtClean="0"/>
              <a:t>。</a:t>
            </a:r>
            <a:endParaRPr lang="en-US" altLang="zh-CN" sz="2400" b="0" dirty="0" smtClean="0"/>
          </a:p>
          <a:p>
            <a:pPr indent="0" fontAlgn="auto">
              <a:lnSpc>
                <a:spcPct val="100000"/>
              </a:lnSpc>
            </a:pPr>
            <a:r>
              <a:rPr lang="zh-CN" altLang="en-US" sz="2400" b="0" dirty="0" smtClean="0"/>
              <a:t>从</a:t>
            </a:r>
            <a:r>
              <a:rPr lang="zh-CN" altLang="en-US" sz="2400" b="0" dirty="0" smtClean="0">
                <a:solidFill>
                  <a:srgbClr val="00B050"/>
                </a:solidFill>
              </a:rPr>
              <a:t>实践层面</a:t>
            </a:r>
            <a:r>
              <a:rPr lang="zh-CN" altLang="en-US" sz="2400" b="0" dirty="0" smtClean="0"/>
              <a:t>来看</a:t>
            </a:r>
            <a:r>
              <a:rPr lang="en-US" altLang="zh-CN" sz="2400" b="0" dirty="0" smtClean="0"/>
              <a:t>——</a:t>
            </a:r>
          </a:p>
          <a:p>
            <a:pPr marL="0" indent="0" fontAlgn="auto">
              <a:lnSpc>
                <a:spcPct val="100000"/>
              </a:lnSpc>
              <a:buNone/>
            </a:pPr>
            <a:r>
              <a:rPr lang="zh-CN" altLang="en-US" sz="2400" b="0" dirty="0" smtClean="0"/>
              <a:t>我国科技普及法在实施过程中也取得了较为显著的成效。</a:t>
            </a:r>
            <a:endParaRPr lang="en-US" altLang="zh-CN" sz="2400" b="0" dirty="0" smtClean="0"/>
          </a:p>
        </p:txBody>
      </p:sp>
      <p:sp>
        <p:nvSpPr>
          <p:cNvPr id="3" name="标题 2"/>
          <p:cNvSpPr>
            <a:spLocks noGrp="1"/>
          </p:cNvSpPr>
          <p:nvPr>
            <p:ph type="title"/>
          </p:nvPr>
        </p:nvSpPr>
        <p:spPr>
          <a:xfrm>
            <a:off x="815009" y="453542"/>
            <a:ext cx="10538791" cy="1021543"/>
          </a:xfrm>
        </p:spPr>
        <p:txBody>
          <a:bodyPr>
            <a:normAutofit/>
          </a:bodyPr>
          <a:lstStyle/>
          <a:p>
            <a:r>
              <a:rPr lang="zh-CN" altLang="en-US" dirty="0"/>
              <a:t>科技普及</a:t>
            </a:r>
            <a:r>
              <a:rPr lang="zh-CN" altLang="en-US" dirty="0" smtClean="0"/>
              <a:t>法的</a:t>
            </a:r>
            <a:r>
              <a:rPr lang="zh-CN" altLang="en-US" dirty="0"/>
              <a:t>作用</a:t>
            </a:r>
            <a:br>
              <a:rPr lang="zh-CN" altLang="en-US" dirty="0"/>
            </a:br>
            <a:endParaRPr lang="zh-CN" altLang="en-US" dirty="0"/>
          </a:p>
        </p:txBody>
      </p:sp>
    </p:spTree>
    <p:extLst>
      <p:ext uri="{BB962C8B-B14F-4D97-AF65-F5344CB8AC3E}">
        <p14:creationId xmlns:p14="http://schemas.microsoft.com/office/powerpoint/2010/main" val="1903619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3" y="-467517"/>
            <a:ext cx="10850563" cy="1028699"/>
          </a:xfrm>
        </p:spPr>
        <p:txBody>
          <a:bodyPr/>
          <a:lstStyle/>
          <a:p>
            <a:r>
              <a:rPr lang="en-US" altLang="zh-CN" dirty="0" smtClean="0"/>
              <a:t>《</a:t>
            </a:r>
            <a:r>
              <a:rPr lang="zh-CN" altLang="en-US" dirty="0" smtClean="0"/>
              <a:t>科学技术进步法</a:t>
            </a:r>
            <a:r>
              <a:rPr lang="en-US" altLang="zh-CN" dirty="0" smtClean="0"/>
              <a:t>》</a:t>
            </a:r>
            <a:r>
              <a:rPr lang="zh-CN" altLang="en-US" dirty="0" smtClean="0"/>
              <a:t>中涉及的“科学技术普及”内容</a:t>
            </a:r>
            <a:endParaRPr lang="zh-CN" altLang="en-US" dirty="0"/>
          </a:p>
        </p:txBody>
      </p:sp>
      <p:sp>
        <p:nvSpPr>
          <p:cNvPr id="3" name="内容占位符 2"/>
          <p:cNvSpPr>
            <a:spLocks noGrp="1"/>
          </p:cNvSpPr>
          <p:nvPr>
            <p:ph idx="1"/>
          </p:nvPr>
        </p:nvSpPr>
        <p:spPr>
          <a:xfrm>
            <a:off x="586104" y="561182"/>
            <a:ext cx="10850563" cy="5885662"/>
          </a:xfrm>
        </p:spPr>
        <p:txBody>
          <a:bodyPr>
            <a:normAutofit fontScale="70000" lnSpcReduction="20000"/>
          </a:bodyPr>
          <a:lstStyle/>
          <a:p>
            <a:pPr>
              <a:lnSpc>
                <a:spcPct val="100000"/>
              </a:lnSpc>
            </a:pPr>
            <a:r>
              <a:rPr lang="en-US" altLang="zh-CN" sz="2600" b="0" dirty="0" smtClean="0"/>
              <a:t>《</a:t>
            </a:r>
            <a:r>
              <a:rPr lang="zh-CN" altLang="en-US" sz="2600" b="0" dirty="0" smtClean="0"/>
              <a:t>科技进步法</a:t>
            </a:r>
            <a:r>
              <a:rPr lang="en-US" altLang="zh-CN" sz="2600" b="0" dirty="0" smtClean="0"/>
              <a:t>》</a:t>
            </a:r>
            <a:r>
              <a:rPr lang="zh-CN" altLang="zh-CN" sz="2600" dirty="0"/>
              <a:t>第五条</a:t>
            </a:r>
            <a:r>
              <a:rPr lang="zh-CN" altLang="zh-CN" sz="2600" b="0" dirty="0"/>
              <a:t> 国家发展科学技术</a:t>
            </a:r>
            <a:r>
              <a:rPr lang="zh-CN" altLang="zh-CN" sz="2600" dirty="0">
                <a:solidFill>
                  <a:srgbClr val="FF0000"/>
                </a:solidFill>
              </a:rPr>
              <a:t>普及</a:t>
            </a:r>
            <a:r>
              <a:rPr lang="zh-CN" altLang="zh-CN" sz="2600" b="0" dirty="0"/>
              <a:t>事业，</a:t>
            </a:r>
            <a:r>
              <a:rPr lang="zh-CN" altLang="zh-CN" sz="2600" dirty="0">
                <a:solidFill>
                  <a:srgbClr val="FF0000"/>
                </a:solidFill>
              </a:rPr>
              <a:t>普及</a:t>
            </a:r>
            <a:r>
              <a:rPr lang="zh-CN" altLang="zh-CN" sz="2600" dirty="0"/>
              <a:t>科学技术知识</a:t>
            </a:r>
            <a:r>
              <a:rPr lang="zh-CN" altLang="zh-CN" sz="2600" b="0" dirty="0"/>
              <a:t>，提高全体公民的</a:t>
            </a:r>
            <a:r>
              <a:rPr lang="zh-CN" altLang="zh-CN" sz="2600" dirty="0"/>
              <a:t>科学文化素质</a:t>
            </a:r>
            <a:r>
              <a:rPr lang="zh-CN" altLang="zh-CN" sz="2600" b="0" dirty="0"/>
              <a:t>。</a:t>
            </a:r>
            <a:r>
              <a:rPr lang="en-US" altLang="zh-CN" sz="2600" b="0" dirty="0"/>
              <a:t/>
            </a:r>
            <a:br>
              <a:rPr lang="en-US" altLang="zh-CN" sz="2600" b="0" dirty="0"/>
            </a:br>
            <a:r>
              <a:rPr lang="en-US" altLang="zh-CN" sz="2600" b="0" dirty="0"/>
              <a:t>   </a:t>
            </a:r>
            <a:r>
              <a:rPr lang="zh-CN" altLang="zh-CN" sz="2600" b="0" dirty="0"/>
              <a:t>国家鼓励机关、企业事业组织、社会团体和公民参与和支持科学技术进步活动。</a:t>
            </a:r>
            <a:r>
              <a:rPr lang="en-US" altLang="zh-CN" sz="2600" b="0" dirty="0"/>
              <a:t/>
            </a:r>
            <a:br>
              <a:rPr lang="en-US" altLang="zh-CN" sz="2600" b="0" dirty="0"/>
            </a:br>
            <a:endParaRPr lang="en-US" altLang="zh-CN" sz="2600" b="0" dirty="0"/>
          </a:p>
          <a:p>
            <a:pPr>
              <a:lnSpc>
                <a:spcPct val="100000"/>
              </a:lnSpc>
            </a:pPr>
            <a:r>
              <a:rPr lang="zh-CN" altLang="en-US" sz="2400" dirty="0" smtClean="0"/>
              <a:t>第二十三</a:t>
            </a:r>
            <a:r>
              <a:rPr lang="zh-CN" altLang="en-US" sz="2400" dirty="0"/>
              <a:t>条 </a:t>
            </a:r>
            <a:r>
              <a:rPr lang="zh-CN" altLang="en-US" sz="2400" b="0" dirty="0"/>
              <a:t>国家鼓励和支持农业科学技术的基础研究和应用研究，传播和</a:t>
            </a:r>
            <a:r>
              <a:rPr lang="zh-CN" altLang="en-US" sz="2300" dirty="0">
                <a:solidFill>
                  <a:srgbClr val="FF0000"/>
                </a:solidFill>
              </a:rPr>
              <a:t>普及</a:t>
            </a:r>
            <a:r>
              <a:rPr lang="zh-CN" altLang="en-US" sz="2400" b="0" dirty="0"/>
              <a:t>农业科学技术知识，加快农业科学技术成果转化和产业化，促进农业科学技术进步。</a:t>
            </a:r>
            <a:endParaRPr lang="en-US" altLang="zh-CN" sz="2400" b="0" dirty="0"/>
          </a:p>
          <a:p>
            <a:pPr>
              <a:lnSpc>
                <a:spcPct val="100000"/>
              </a:lnSpc>
            </a:pPr>
            <a:r>
              <a:rPr lang="zh-CN" altLang="en-US" sz="2400" dirty="0" smtClean="0"/>
              <a:t>第三十二</a:t>
            </a:r>
            <a:r>
              <a:rPr lang="zh-CN" altLang="en-US" sz="2400" dirty="0"/>
              <a:t>条 </a:t>
            </a:r>
            <a:r>
              <a:rPr lang="zh-CN" altLang="en-US" sz="2400" b="0" dirty="0"/>
              <a:t>国家鼓励企业开展下列活动</a:t>
            </a:r>
            <a:r>
              <a:rPr lang="zh-CN" altLang="en-US" sz="2400" b="0" dirty="0" smtClean="0"/>
              <a:t>：</a:t>
            </a:r>
            <a:endParaRPr lang="en-US" altLang="zh-CN" sz="2400" b="0" dirty="0" smtClean="0"/>
          </a:p>
          <a:p>
            <a:pPr>
              <a:lnSpc>
                <a:spcPct val="100000"/>
              </a:lnSpc>
            </a:pPr>
            <a:r>
              <a:rPr lang="zh-CN" altLang="en-US" sz="2400" b="0" dirty="0" smtClean="0"/>
              <a:t>（</a:t>
            </a:r>
            <a:r>
              <a:rPr lang="zh-CN" altLang="en-US" sz="2400" b="0" dirty="0"/>
              <a:t>六）结合技术创新和职工技能培训，开展科学技术</a:t>
            </a:r>
            <a:r>
              <a:rPr lang="zh-CN" altLang="en-US" sz="2300" dirty="0">
                <a:solidFill>
                  <a:srgbClr val="FF0000"/>
                </a:solidFill>
              </a:rPr>
              <a:t>普及</a:t>
            </a:r>
            <a:r>
              <a:rPr lang="zh-CN" altLang="en-US" sz="2400" b="0" dirty="0"/>
              <a:t>活动，设立向公众开放的</a:t>
            </a:r>
            <a:r>
              <a:rPr lang="zh-CN" altLang="en-US" sz="2400" dirty="0">
                <a:solidFill>
                  <a:srgbClr val="FF0000"/>
                </a:solidFill>
              </a:rPr>
              <a:t>普及</a:t>
            </a:r>
            <a:r>
              <a:rPr lang="zh-CN" altLang="en-US" sz="2400" b="0" dirty="0"/>
              <a:t>科学技术的场馆或者</a:t>
            </a:r>
            <a:r>
              <a:rPr lang="zh-CN" altLang="en-US" sz="2400" b="0" dirty="0" smtClean="0"/>
              <a:t>设施。</a:t>
            </a:r>
            <a:endParaRPr lang="en-US" altLang="zh-CN" sz="2400" b="0" dirty="0" smtClean="0"/>
          </a:p>
          <a:p>
            <a:pPr>
              <a:lnSpc>
                <a:spcPct val="100000"/>
              </a:lnSpc>
            </a:pPr>
            <a:r>
              <a:rPr lang="zh-CN" altLang="en-US" sz="2400" dirty="0" smtClean="0"/>
              <a:t>第四十四第二款： </a:t>
            </a:r>
            <a:r>
              <a:rPr lang="zh-CN" altLang="en-US" sz="2400" b="0" dirty="0"/>
              <a:t>利用财政性资金设立的科学技术研究开发机构开展科学技术研究开发活动，应当为国家目标和社会公共利益服务；有条件的，应当向公众开放</a:t>
            </a:r>
            <a:r>
              <a:rPr lang="zh-CN" altLang="en-US" sz="2300" dirty="0">
                <a:solidFill>
                  <a:srgbClr val="FF0000"/>
                </a:solidFill>
              </a:rPr>
              <a:t>普及</a:t>
            </a:r>
            <a:r>
              <a:rPr lang="zh-CN" altLang="en-US" sz="2400" b="0" dirty="0"/>
              <a:t>科学技术的场馆或者设施，开展科学技术</a:t>
            </a:r>
            <a:r>
              <a:rPr lang="zh-CN" altLang="en-US" sz="2400" dirty="0">
                <a:solidFill>
                  <a:srgbClr val="FF0000"/>
                </a:solidFill>
              </a:rPr>
              <a:t>普及</a:t>
            </a:r>
            <a:r>
              <a:rPr lang="zh-CN" altLang="en-US" sz="2400" b="0" dirty="0"/>
              <a:t>活动。</a:t>
            </a:r>
          </a:p>
          <a:p>
            <a:pPr>
              <a:lnSpc>
                <a:spcPct val="100000"/>
              </a:lnSpc>
            </a:pPr>
            <a:r>
              <a:rPr lang="zh-CN" altLang="en-US" sz="2400" dirty="0"/>
              <a:t>第五十八</a:t>
            </a:r>
            <a:r>
              <a:rPr lang="zh-CN" altLang="en-US" sz="2400" dirty="0" smtClean="0"/>
              <a:t>条第二款： </a:t>
            </a:r>
            <a:r>
              <a:rPr lang="zh-CN" altLang="en-US" sz="2400" b="0" dirty="0"/>
              <a:t>科学技术协会和其他科学技术社会团体按照章程在促进学术交流、推进学科建设、发展科学技术</a:t>
            </a:r>
            <a:r>
              <a:rPr lang="zh-CN" altLang="en-US" sz="2400" dirty="0">
                <a:solidFill>
                  <a:srgbClr val="FF0000"/>
                </a:solidFill>
              </a:rPr>
              <a:t>普及</a:t>
            </a:r>
            <a:r>
              <a:rPr lang="zh-CN" altLang="en-US" sz="2400" b="0" dirty="0"/>
              <a:t>事业、培养专门人才、开展咨询服务、加强科学技术人员自律和维护科学技术人员合法权益等方面发挥作用</a:t>
            </a:r>
            <a:r>
              <a:rPr lang="zh-CN" altLang="en-US" sz="2400" b="0" dirty="0" smtClean="0"/>
              <a:t>。</a:t>
            </a:r>
            <a:endParaRPr lang="en-US" altLang="zh-CN" sz="2400" b="0" dirty="0" smtClean="0"/>
          </a:p>
          <a:p>
            <a:pPr>
              <a:lnSpc>
                <a:spcPct val="100000"/>
              </a:lnSpc>
            </a:pPr>
            <a:r>
              <a:rPr lang="zh-CN" altLang="en-US" sz="2400" dirty="0"/>
              <a:t>第六十条 </a:t>
            </a:r>
            <a:r>
              <a:rPr lang="zh-CN" altLang="en-US" sz="2400" b="0" dirty="0"/>
              <a:t>财政性科学技术资金应当主要用于下列事项的投入：</a:t>
            </a:r>
          </a:p>
          <a:p>
            <a:pPr>
              <a:lnSpc>
                <a:spcPct val="100000"/>
              </a:lnSpc>
            </a:pPr>
            <a:r>
              <a:rPr lang="zh-CN" altLang="en-US" sz="2400" b="0" dirty="0" smtClean="0"/>
              <a:t>（</a:t>
            </a:r>
            <a:r>
              <a:rPr lang="zh-CN" altLang="en-US" sz="2400" b="0" dirty="0"/>
              <a:t>六）科学技术</a:t>
            </a:r>
            <a:r>
              <a:rPr lang="zh-CN" altLang="en-US" sz="2400" dirty="0">
                <a:solidFill>
                  <a:srgbClr val="FF0000"/>
                </a:solidFill>
              </a:rPr>
              <a:t>普及</a:t>
            </a:r>
            <a:r>
              <a:rPr lang="zh-CN" altLang="en-US" sz="2400" b="0" dirty="0"/>
              <a:t>。</a:t>
            </a:r>
          </a:p>
          <a:p>
            <a:pPr>
              <a:lnSpc>
                <a:spcPct val="100000"/>
              </a:lnSpc>
            </a:pPr>
            <a:r>
              <a:rPr lang="zh-CN" altLang="en-US" sz="2400" dirty="0"/>
              <a:t>第六十五条 </a:t>
            </a:r>
            <a:r>
              <a:rPr lang="zh-CN" altLang="en-US" sz="2400" b="0" dirty="0"/>
              <a:t>国务院科学技术行政部门应当会同国务院有关主管部门，建立科学技术研究基地、科学仪器设备和科学技术文献、科学技术数据、科学技术自然资源、科学技术</a:t>
            </a:r>
            <a:r>
              <a:rPr lang="zh-CN" altLang="en-US" sz="2400" dirty="0">
                <a:solidFill>
                  <a:srgbClr val="FF0000"/>
                </a:solidFill>
              </a:rPr>
              <a:t>普及</a:t>
            </a:r>
            <a:r>
              <a:rPr lang="zh-CN" altLang="en-US" sz="2400" b="0" dirty="0"/>
              <a:t>资源等科学技术资源的信息系统，及时向社会公布科学技术资源的分布、使用情况</a:t>
            </a:r>
            <a:r>
              <a:rPr lang="zh-CN" altLang="en-US" sz="2400" b="0" dirty="0" smtClean="0"/>
              <a:t>。</a:t>
            </a:r>
            <a:endParaRPr lang="en-US" altLang="zh-CN" sz="2400" b="0" dirty="0" smtClean="0"/>
          </a:p>
          <a:p>
            <a:pPr>
              <a:lnSpc>
                <a:spcPct val="100000"/>
              </a:lnSpc>
            </a:pPr>
            <a:r>
              <a:rPr lang="zh-CN" altLang="en-US" sz="2400" dirty="0"/>
              <a:t>第六十六条 </a:t>
            </a:r>
            <a:r>
              <a:rPr lang="zh-CN" altLang="en-US" sz="2400" b="0" dirty="0"/>
              <a:t>国家鼓励国内外的组织或者个人捐赠财产、设立科学技术基金，资助科学技术研究开发和科学技术</a:t>
            </a:r>
            <a:r>
              <a:rPr lang="zh-CN" altLang="en-US" sz="2400" b="0" dirty="0">
                <a:solidFill>
                  <a:srgbClr val="FF0000"/>
                </a:solidFill>
              </a:rPr>
              <a:t>普及</a:t>
            </a:r>
            <a:r>
              <a:rPr lang="zh-CN" altLang="en-US" sz="2400" b="0" dirty="0"/>
              <a:t>。</a:t>
            </a:r>
          </a:p>
          <a:p>
            <a:endParaRPr lang="zh-CN" altLang="en-US" sz="2400" b="0"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561BD621-945E-4005-8651-FE7424ED101E}" type="slidenum">
              <a:rPr lang="zh-CN" altLang="en-US" smtClean="0"/>
              <a:pPr/>
              <a:t>21</a:t>
            </a:fld>
            <a:endParaRPr lang="zh-CN" altLang="en-US"/>
          </a:p>
        </p:txBody>
      </p:sp>
    </p:spTree>
    <p:extLst>
      <p:ext uri="{BB962C8B-B14F-4D97-AF65-F5344CB8AC3E}">
        <p14:creationId xmlns:p14="http://schemas.microsoft.com/office/powerpoint/2010/main" val="2716027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a:t>科学技术普及法</a:t>
            </a:r>
            <a:r>
              <a:rPr lang="en-US" altLang="zh-CN" dirty="0" smtClean="0"/>
              <a:t>》</a:t>
            </a:r>
            <a:r>
              <a:rPr lang="zh-CN" altLang="en-US" dirty="0" smtClean="0"/>
              <a:t>的法律地位及作用</a:t>
            </a:r>
            <a:endParaRPr lang="zh-CN" altLang="en-US" dirty="0"/>
          </a:p>
        </p:txBody>
      </p:sp>
      <p:sp>
        <p:nvSpPr>
          <p:cNvPr id="3" name="内容占位符 2"/>
          <p:cNvSpPr>
            <a:spLocks noGrp="1"/>
          </p:cNvSpPr>
          <p:nvPr>
            <p:ph idx="1"/>
          </p:nvPr>
        </p:nvSpPr>
        <p:spPr>
          <a:xfrm>
            <a:off x="1058545" y="1220788"/>
            <a:ext cx="9792336" cy="5019675"/>
          </a:xfrm>
        </p:spPr>
        <p:txBody>
          <a:bodyPr>
            <a:normAutofit lnSpcReduction="10000"/>
          </a:bodyPr>
          <a:lstStyle/>
          <a:p>
            <a:r>
              <a:rPr lang="zh-CN" altLang="en-US" dirty="0"/>
              <a:t>中华人民共和国科学技术普及法</a:t>
            </a:r>
            <a:endParaRPr lang="zh-CN" altLang="en-US" b="0" dirty="0"/>
          </a:p>
          <a:p>
            <a:r>
              <a:rPr lang="zh-CN" altLang="en-US" b="0" dirty="0"/>
              <a:t>（</a:t>
            </a:r>
            <a:r>
              <a:rPr lang="en-US" altLang="zh-CN" b="0" dirty="0"/>
              <a:t>2002</a:t>
            </a:r>
            <a:r>
              <a:rPr lang="zh-CN" altLang="en-US" b="0" dirty="0"/>
              <a:t>年</a:t>
            </a:r>
            <a:r>
              <a:rPr lang="en-US" altLang="zh-CN" b="0" dirty="0"/>
              <a:t>6</a:t>
            </a:r>
            <a:r>
              <a:rPr lang="zh-CN" altLang="en-US" b="0" dirty="0"/>
              <a:t>月</a:t>
            </a:r>
            <a:r>
              <a:rPr lang="en-US" altLang="zh-CN" b="0" dirty="0"/>
              <a:t>29</a:t>
            </a:r>
            <a:r>
              <a:rPr lang="zh-CN" altLang="en-US" b="0" dirty="0"/>
              <a:t>日第九届全国人民代表大会常务委员会第二十八次会议通过</a:t>
            </a:r>
            <a:r>
              <a:rPr lang="zh-CN" altLang="en-US" b="0" dirty="0" smtClean="0"/>
              <a:t>）</a:t>
            </a:r>
            <a:endParaRPr lang="en-US" altLang="zh-CN" b="0" dirty="0" smtClean="0"/>
          </a:p>
          <a:p>
            <a:r>
              <a:rPr lang="zh-CN" altLang="en-US" b="0" dirty="0" smtClean="0"/>
              <a:t>        第一</a:t>
            </a:r>
            <a:r>
              <a:rPr lang="zh-CN" altLang="en-US" b="0" dirty="0"/>
              <a:t>章　总　　则</a:t>
            </a:r>
          </a:p>
          <a:p>
            <a:r>
              <a:rPr lang="zh-CN" altLang="en-US" b="0" dirty="0"/>
              <a:t>　　 第二章　组织管理</a:t>
            </a:r>
          </a:p>
          <a:p>
            <a:r>
              <a:rPr lang="zh-CN" altLang="en-US" b="0" dirty="0"/>
              <a:t>　　 第三章　社会责任</a:t>
            </a:r>
          </a:p>
          <a:p>
            <a:r>
              <a:rPr lang="zh-CN" altLang="en-US" b="0" dirty="0"/>
              <a:t>　　 第四章　保障措施</a:t>
            </a:r>
          </a:p>
          <a:p>
            <a:r>
              <a:rPr lang="zh-CN" altLang="en-US" b="0" dirty="0"/>
              <a:t>　　 第五章　法律责任</a:t>
            </a:r>
          </a:p>
          <a:p>
            <a:r>
              <a:rPr lang="zh-CN" altLang="en-US" b="0" dirty="0"/>
              <a:t>　　 第六章　附　　则</a:t>
            </a:r>
          </a:p>
          <a:p>
            <a:r>
              <a:rPr lang="zh-CN" altLang="en-US" b="0" dirty="0" smtClean="0"/>
              <a:t>共</a:t>
            </a:r>
            <a:r>
              <a:rPr lang="en-US" altLang="zh-CN" b="0" dirty="0" smtClean="0"/>
              <a:t>34</a:t>
            </a:r>
            <a:r>
              <a:rPr lang="zh-CN" altLang="en-US" b="0" dirty="0" smtClean="0"/>
              <a:t>条。</a:t>
            </a:r>
            <a:endParaRPr lang="zh-CN" altLang="en-US" b="0" dirty="0"/>
          </a:p>
          <a:p>
            <a:r>
              <a:rPr lang="en-US" altLang="zh-CN" sz="2400" b="0" dirty="0" smtClean="0"/>
              <a:t>《</a:t>
            </a:r>
            <a:r>
              <a:rPr lang="zh-CN" altLang="en-US" sz="2400" b="0" dirty="0" smtClean="0"/>
              <a:t>科学技术普及法</a:t>
            </a:r>
            <a:r>
              <a:rPr lang="en-US" altLang="zh-CN" sz="2400" b="0" dirty="0" smtClean="0"/>
              <a:t>》</a:t>
            </a:r>
            <a:r>
              <a:rPr lang="zh-CN" altLang="en-US" sz="2400" b="0" dirty="0" smtClean="0"/>
              <a:t>第一</a:t>
            </a:r>
            <a:r>
              <a:rPr lang="zh-CN" altLang="en-US" sz="2400" b="0" dirty="0"/>
              <a:t>条 为了实施科教兴国战略和可持续发展战略，加强科学技术普及工作，提高公民的科学文化素质，推动经济发展和社会进步，根据宪法和有关法律，制定本法</a:t>
            </a:r>
            <a:r>
              <a:rPr lang="zh-CN" altLang="en-US" sz="2400" b="0" dirty="0" smtClean="0"/>
              <a:t>。</a:t>
            </a:r>
            <a:endParaRPr lang="en-US" altLang="zh-CN" sz="2400" b="0" dirty="0" smtClean="0"/>
          </a:p>
          <a:p>
            <a:r>
              <a:rPr lang="zh-CN" altLang="en-US" sz="2400" b="0" dirty="0"/>
              <a:t>第十三条 科普是全社会的共同任务。社会各界都应当组织参加各类科普活动。</a:t>
            </a:r>
            <a:endParaRPr lang="en-US" altLang="zh-CN" sz="2400" b="0" dirty="0" smtClean="0"/>
          </a:p>
          <a:p>
            <a:endParaRPr lang="en-US" altLang="zh-CN" sz="2400" b="0" dirty="0" smtClean="0"/>
          </a:p>
          <a:p>
            <a:endParaRPr lang="en-US" altLang="zh-CN" sz="2400" b="0" dirty="0" smtClean="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561BD621-945E-4005-8651-FE7424ED101E}" type="slidenum">
              <a:rPr lang="zh-CN" altLang="en-US" smtClean="0"/>
              <a:pPr/>
              <a:t>22</a:t>
            </a:fld>
            <a:endParaRPr lang="zh-CN" altLang="en-US"/>
          </a:p>
        </p:txBody>
      </p:sp>
    </p:spTree>
    <p:extLst>
      <p:ext uri="{BB962C8B-B14F-4D97-AF65-F5344CB8AC3E}">
        <p14:creationId xmlns:p14="http://schemas.microsoft.com/office/powerpoint/2010/main" val="3875933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2143272453"/>
              </p:ext>
            </p:extLst>
          </p:nvPr>
        </p:nvGraphicFramePr>
        <p:xfrm>
          <a:off x="465126" y="901148"/>
          <a:ext cx="10456468" cy="5297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zh-CN" altLang="en-US" dirty="0"/>
              <a:t>科技普及相关法律法规、政策</a:t>
            </a:r>
          </a:p>
        </p:txBody>
      </p:sp>
    </p:spTree>
    <p:extLst>
      <p:ext uri="{BB962C8B-B14F-4D97-AF65-F5344CB8AC3E}">
        <p14:creationId xmlns:p14="http://schemas.microsoft.com/office/powerpoint/2010/main" val="40871479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838200" y="1341438"/>
          <a:ext cx="10515600"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zh-CN" altLang="en-US" dirty="0"/>
              <a:t>科技普及相关法律法规、政策</a:t>
            </a:r>
          </a:p>
        </p:txBody>
      </p:sp>
    </p:spTree>
    <p:extLst>
      <p:ext uri="{BB962C8B-B14F-4D97-AF65-F5344CB8AC3E}">
        <p14:creationId xmlns:p14="http://schemas.microsoft.com/office/powerpoint/2010/main" val="1645538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180389668"/>
              </p:ext>
            </p:extLst>
          </p:nvPr>
        </p:nvGraphicFramePr>
        <p:xfrm>
          <a:off x="838200" y="1341438"/>
          <a:ext cx="10515600"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zh-CN" altLang="en-US" dirty="0"/>
              <a:t>科技普及相关法律法规、政策</a:t>
            </a:r>
          </a:p>
        </p:txBody>
      </p:sp>
    </p:spTree>
    <p:extLst>
      <p:ext uri="{BB962C8B-B14F-4D97-AF65-F5344CB8AC3E}">
        <p14:creationId xmlns:p14="http://schemas.microsoft.com/office/powerpoint/2010/main" val="16903811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838200" y="1341438"/>
          <a:ext cx="11144794"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zh-CN" altLang="en-US" dirty="0"/>
              <a:t>科技普及相关法律法规、政策</a:t>
            </a:r>
          </a:p>
        </p:txBody>
      </p:sp>
    </p:spTree>
    <p:extLst>
      <p:ext uri="{BB962C8B-B14F-4D97-AF65-F5344CB8AC3E}">
        <p14:creationId xmlns:p14="http://schemas.microsoft.com/office/powerpoint/2010/main" val="2045468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b="0" dirty="0"/>
              <a:t>考虑到科技普及法的目的，应当从</a:t>
            </a:r>
            <a:r>
              <a:rPr lang="zh-CN" altLang="en-US" sz="2400" b="0" dirty="0">
                <a:solidFill>
                  <a:srgbClr val="00B050"/>
                </a:solidFill>
              </a:rPr>
              <a:t>两个方面</a:t>
            </a:r>
            <a:r>
              <a:rPr lang="zh-CN" altLang="en-US" sz="2400" b="0" dirty="0"/>
              <a:t>评价科技普及法的实施成效：</a:t>
            </a:r>
            <a:endParaRPr lang="en-US" altLang="zh-CN" sz="2400" b="0" dirty="0"/>
          </a:p>
          <a:p>
            <a:pPr marL="0" indent="0">
              <a:buNone/>
            </a:pPr>
            <a:r>
              <a:rPr lang="en-US" altLang="zh-CN" sz="2400" b="0" dirty="0"/>
              <a:t>1</a:t>
            </a:r>
            <a:r>
              <a:rPr lang="zh-CN" altLang="en-US" sz="2400" b="0" dirty="0" smtClean="0"/>
              <a:t>、</a:t>
            </a:r>
            <a:r>
              <a:rPr lang="zh-CN" altLang="en-US" sz="2400" b="0" dirty="0" smtClean="0">
                <a:solidFill>
                  <a:srgbClr val="00B050"/>
                </a:solidFill>
              </a:rPr>
              <a:t>公民科学素质发展水平</a:t>
            </a:r>
            <a:r>
              <a:rPr lang="zh-CN" altLang="en-US" sz="2400" b="0" dirty="0" smtClean="0"/>
              <a:t>；</a:t>
            </a:r>
            <a:r>
              <a:rPr lang="en-US" altLang="zh-CN" sz="2400" b="0" dirty="0" smtClean="0"/>
              <a:t>《2018 </a:t>
            </a:r>
            <a:r>
              <a:rPr lang="zh-CN" altLang="en-US" sz="2400" b="0" dirty="0"/>
              <a:t>中国公民科学素质</a:t>
            </a:r>
            <a:r>
              <a:rPr lang="zh-CN" altLang="en-US" sz="2400" b="0" dirty="0" smtClean="0"/>
              <a:t>调查</a:t>
            </a:r>
            <a:r>
              <a:rPr lang="en-US" altLang="zh-CN" sz="2400" b="0" dirty="0" smtClean="0"/>
              <a:t>》</a:t>
            </a:r>
          </a:p>
          <a:p>
            <a:pPr marL="0" indent="0">
              <a:buNone/>
            </a:pPr>
            <a:r>
              <a:rPr lang="zh-CN" altLang="en-US" sz="2400" b="0" dirty="0" smtClean="0"/>
              <a:t>（此次调查由国家统计局</a:t>
            </a:r>
            <a:r>
              <a:rPr lang="zh-CN" altLang="en-US" sz="2400" b="0" dirty="0"/>
              <a:t>批准</a:t>
            </a:r>
            <a:r>
              <a:rPr lang="zh-CN" altLang="en-US" sz="2400" b="0" dirty="0" smtClean="0"/>
              <a:t>，中国科学技术协会</a:t>
            </a:r>
            <a:r>
              <a:rPr lang="zh-CN" altLang="en-US" sz="2400" b="0" dirty="0"/>
              <a:t>组织</a:t>
            </a:r>
            <a:r>
              <a:rPr lang="zh-CN" altLang="en-US" sz="2400" b="0" dirty="0" smtClean="0"/>
              <a:t>，中国</a:t>
            </a:r>
            <a:r>
              <a:rPr lang="zh-CN" altLang="en-US" sz="2400" b="0" dirty="0"/>
              <a:t>科普</a:t>
            </a:r>
            <a:r>
              <a:rPr lang="zh-CN" altLang="en-US" sz="2400" b="0" dirty="0" smtClean="0"/>
              <a:t>研究所实施）</a:t>
            </a:r>
            <a:endParaRPr lang="en-US" altLang="zh-CN" sz="2400" b="0" dirty="0"/>
          </a:p>
          <a:p>
            <a:pPr marL="0" indent="0">
              <a:buNone/>
            </a:pPr>
            <a:r>
              <a:rPr lang="en-US" altLang="zh-CN" sz="2400" b="0" dirty="0"/>
              <a:t>2</a:t>
            </a:r>
            <a:r>
              <a:rPr lang="zh-CN" altLang="en-US" sz="2400" b="0" dirty="0"/>
              <a:t>、</a:t>
            </a:r>
            <a:r>
              <a:rPr lang="zh-CN" altLang="en-US" sz="2400" b="0" dirty="0">
                <a:solidFill>
                  <a:srgbClr val="00B050"/>
                </a:solidFill>
              </a:rPr>
              <a:t>社会各界支持国家科技事业发展的</a:t>
            </a:r>
            <a:r>
              <a:rPr lang="zh-CN" altLang="en-US" sz="2400" b="0" dirty="0" smtClean="0">
                <a:solidFill>
                  <a:srgbClr val="00B050"/>
                </a:solidFill>
              </a:rPr>
              <a:t>情况</a:t>
            </a:r>
            <a:r>
              <a:rPr lang="zh-CN" altLang="en-US" sz="2400" b="0" dirty="0" smtClean="0"/>
              <a:t>；</a:t>
            </a:r>
            <a:r>
              <a:rPr lang="en-US" altLang="zh-CN" sz="2400" b="0" dirty="0" smtClean="0"/>
              <a:t>《</a:t>
            </a:r>
            <a:r>
              <a:rPr lang="zh-CN" altLang="en-US" sz="2400" b="0" dirty="0" smtClean="0"/>
              <a:t>全国科普统计调查</a:t>
            </a:r>
            <a:r>
              <a:rPr lang="en-US" altLang="zh-CN" sz="2400" b="0" dirty="0" smtClean="0"/>
              <a:t>》</a:t>
            </a:r>
          </a:p>
          <a:p>
            <a:pPr marL="0" indent="0">
              <a:buNone/>
            </a:pPr>
            <a:r>
              <a:rPr lang="zh-CN" altLang="en-US" sz="2400" b="0" dirty="0" smtClean="0"/>
              <a:t>（</a:t>
            </a:r>
            <a:r>
              <a:rPr lang="en-US" altLang="zh-CN" sz="2400" b="0" dirty="0" smtClean="0"/>
              <a:t>2004</a:t>
            </a:r>
            <a:r>
              <a:rPr lang="zh-CN" altLang="en-US" sz="2400" b="0" dirty="0" smtClean="0"/>
              <a:t>年</a:t>
            </a:r>
            <a:r>
              <a:rPr lang="en-US" altLang="zh-CN" sz="2400" b="0" dirty="0" smtClean="0"/>
              <a:t>-2017</a:t>
            </a:r>
            <a:r>
              <a:rPr lang="zh-CN" altLang="en-US" sz="2400" b="0" dirty="0" smtClean="0"/>
              <a:t>年</a:t>
            </a:r>
            <a:r>
              <a:rPr lang="en-US" altLang="zh-CN" sz="2400" b="0" dirty="0"/>
              <a:t>, </a:t>
            </a:r>
            <a:r>
              <a:rPr lang="zh-CN" altLang="en-US" sz="2400" b="0" dirty="0" smtClean="0"/>
              <a:t>对</a:t>
            </a:r>
            <a:r>
              <a:rPr lang="en-US" altLang="zh-CN" sz="2400" b="0" dirty="0" smtClean="0"/>
              <a:t>525</a:t>
            </a:r>
            <a:r>
              <a:rPr lang="zh-CN" altLang="en-US" sz="2400" b="0" dirty="0" smtClean="0"/>
              <a:t>家相关单位进行了调查，由</a:t>
            </a:r>
            <a:r>
              <a:rPr lang="zh-CN" altLang="en-US" sz="2400" b="0" dirty="0"/>
              <a:t>中国科学技术信息研究所具体</a:t>
            </a:r>
            <a:r>
              <a:rPr lang="zh-CN" altLang="en-US" sz="2400" b="0" dirty="0" smtClean="0"/>
              <a:t>实施）</a:t>
            </a:r>
            <a:endParaRPr lang="zh-CN" altLang="en-US" sz="2400" b="0" dirty="0"/>
          </a:p>
        </p:txBody>
      </p:sp>
      <p:sp>
        <p:nvSpPr>
          <p:cNvPr id="3" name="标题 2"/>
          <p:cNvSpPr>
            <a:spLocks noGrp="1"/>
          </p:cNvSpPr>
          <p:nvPr>
            <p:ph type="title"/>
          </p:nvPr>
        </p:nvSpPr>
        <p:spPr/>
        <p:txBody>
          <a:bodyPr/>
          <a:lstStyle/>
          <a:p>
            <a:r>
              <a:rPr lang="zh-CN" altLang="en-US" dirty="0"/>
              <a:t>科技普及法发挥的作用</a:t>
            </a:r>
          </a:p>
        </p:txBody>
      </p:sp>
    </p:spTree>
    <p:extLst>
      <p:ext uri="{BB962C8B-B14F-4D97-AF65-F5344CB8AC3E}">
        <p14:creationId xmlns:p14="http://schemas.microsoft.com/office/powerpoint/2010/main" val="1812401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8362" y="2349922"/>
            <a:ext cx="75853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4000" b="1" dirty="0">
                <a:solidFill>
                  <a:srgbClr val="FFFF00"/>
                </a:solidFill>
                <a:latin typeface="微软雅黑" panose="020B0503020204020204" charset="-122"/>
                <a:ea typeface="微软雅黑" panose="020B0503020204020204" charset="-122"/>
              </a:rPr>
              <a:t>我国</a:t>
            </a:r>
            <a:r>
              <a:rPr lang="zh-CN" altLang="en-US" sz="4000" b="1" dirty="0" smtClean="0">
                <a:solidFill>
                  <a:srgbClr val="FFFF00"/>
                </a:solidFill>
                <a:latin typeface="微软雅黑" panose="020B0503020204020204" charset="-122"/>
                <a:ea typeface="微软雅黑" panose="020B0503020204020204" charset="-122"/>
              </a:rPr>
              <a:t>科普中</a:t>
            </a:r>
            <a:r>
              <a:rPr lang="zh-CN" altLang="en-US" sz="4000" b="1" dirty="0">
                <a:solidFill>
                  <a:srgbClr val="FFFF00"/>
                </a:solidFill>
                <a:latin typeface="微软雅黑" panose="020B0503020204020204" charset="-122"/>
                <a:ea typeface="微软雅黑" panose="020B0503020204020204" charset="-122"/>
              </a:rPr>
              <a:t>存在的问题及对策</a:t>
            </a:r>
          </a:p>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charset="-122"/>
                <a:ea typeface="微软雅黑" panose="020B050302020402020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5024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auto">
              <a:lnSpc>
                <a:spcPct val="100000"/>
              </a:lnSpc>
            </a:pPr>
            <a:r>
              <a:rPr lang="en-US" altLang="zh-CN" sz="2400" dirty="0" smtClean="0"/>
              <a:t>2018</a:t>
            </a:r>
            <a:r>
              <a:rPr lang="zh-CN" altLang="en-US" sz="2400" dirty="0"/>
              <a:t>年</a:t>
            </a:r>
            <a:r>
              <a:rPr lang="zh-CN" altLang="en-US" sz="2400" dirty="0" smtClean="0"/>
              <a:t>中国公民</a:t>
            </a:r>
            <a:r>
              <a:rPr lang="zh-CN" altLang="en-US" sz="2400" dirty="0"/>
              <a:t>具备科学素质的比例达到了</a:t>
            </a:r>
            <a:r>
              <a:rPr lang="en-US" altLang="zh-CN" sz="2400" dirty="0">
                <a:solidFill>
                  <a:schemeClr val="accent3"/>
                </a:solidFill>
              </a:rPr>
              <a:t>8.47%</a:t>
            </a:r>
            <a:r>
              <a:rPr lang="zh-CN" altLang="en-US" sz="2400" dirty="0"/>
              <a:t>，比 </a:t>
            </a:r>
            <a:r>
              <a:rPr lang="en-US" altLang="zh-CN" sz="2400" dirty="0"/>
              <a:t>2015 </a:t>
            </a:r>
            <a:r>
              <a:rPr lang="zh-CN" altLang="en-US" sz="2400" dirty="0"/>
              <a:t>年的 </a:t>
            </a:r>
            <a:r>
              <a:rPr lang="en-US" altLang="zh-CN" sz="2400" dirty="0"/>
              <a:t>6.20% </a:t>
            </a:r>
            <a:r>
              <a:rPr lang="zh-CN" altLang="en-US" sz="2400" dirty="0">
                <a:solidFill>
                  <a:srgbClr val="00B050"/>
                </a:solidFill>
              </a:rPr>
              <a:t>提高了 </a:t>
            </a:r>
            <a:r>
              <a:rPr lang="en-US" altLang="zh-CN" sz="2400" dirty="0">
                <a:solidFill>
                  <a:srgbClr val="00B050"/>
                </a:solidFill>
              </a:rPr>
              <a:t>2.27 </a:t>
            </a:r>
            <a:r>
              <a:rPr lang="zh-CN" altLang="en-US" sz="2400" dirty="0">
                <a:solidFill>
                  <a:srgbClr val="00B050"/>
                </a:solidFill>
              </a:rPr>
              <a:t>个百分点</a:t>
            </a:r>
            <a:r>
              <a:rPr lang="zh-CN" altLang="en-US" sz="2400" dirty="0"/>
              <a:t>、</a:t>
            </a:r>
            <a:r>
              <a:rPr lang="zh-CN" altLang="en-US" sz="2400" dirty="0" smtClean="0">
                <a:solidFill>
                  <a:srgbClr val="00B050"/>
                </a:solidFill>
              </a:rPr>
              <a:t>增幅达</a:t>
            </a:r>
            <a:r>
              <a:rPr lang="en-US" altLang="zh-CN" sz="2400" dirty="0">
                <a:solidFill>
                  <a:srgbClr val="00B050"/>
                </a:solidFill>
              </a:rPr>
              <a:t>36.6%</a:t>
            </a:r>
            <a:r>
              <a:rPr lang="zh-CN" altLang="en-US" sz="2400" dirty="0"/>
              <a:t>，距</a:t>
            </a:r>
            <a:r>
              <a:rPr lang="en-US" altLang="zh-CN" sz="2400" dirty="0"/>
              <a:t>2020</a:t>
            </a:r>
            <a:r>
              <a:rPr lang="zh-CN" altLang="en-US" sz="2400" dirty="0"/>
              <a:t>年“公民具备科学素质</a:t>
            </a:r>
            <a:r>
              <a:rPr lang="zh-CN" altLang="en-US" sz="2400" dirty="0" smtClean="0"/>
              <a:t>的比例</a:t>
            </a:r>
            <a:r>
              <a:rPr lang="zh-CN" altLang="en-US" sz="2400" dirty="0"/>
              <a:t>达到</a:t>
            </a:r>
            <a:r>
              <a:rPr lang="en-US" altLang="zh-CN" sz="2400" dirty="0"/>
              <a:t>10%”</a:t>
            </a:r>
            <a:r>
              <a:rPr lang="zh-CN" altLang="en-US" sz="2400" dirty="0"/>
              <a:t>的目标仅有</a:t>
            </a:r>
            <a:r>
              <a:rPr lang="en-US" altLang="zh-CN" sz="2400" dirty="0"/>
              <a:t>1.53</a:t>
            </a:r>
            <a:r>
              <a:rPr lang="zh-CN" altLang="en-US" sz="2400" dirty="0"/>
              <a:t>个百分点</a:t>
            </a:r>
            <a:r>
              <a:rPr lang="zh-CN" altLang="en-US" sz="2400" dirty="0" smtClean="0"/>
              <a:t>的差距</a:t>
            </a:r>
            <a:r>
              <a:rPr lang="zh-CN" altLang="en-US" sz="2400" dirty="0"/>
              <a:t>，为“</a:t>
            </a:r>
            <a:r>
              <a:rPr lang="zh-CN" altLang="en-US" sz="2400" dirty="0">
                <a:solidFill>
                  <a:srgbClr val="00B050"/>
                </a:solidFill>
              </a:rPr>
              <a:t>十三五</a:t>
            </a:r>
            <a:r>
              <a:rPr lang="zh-CN" altLang="en-US" sz="2400" dirty="0"/>
              <a:t>”公民科学素质发展</a:t>
            </a:r>
            <a:r>
              <a:rPr lang="zh-CN" altLang="en-US" sz="2400" dirty="0" smtClean="0"/>
              <a:t>目标的</a:t>
            </a:r>
            <a:r>
              <a:rPr lang="zh-CN" altLang="en-US" sz="2400" dirty="0"/>
              <a:t>实现奠定了坚实</a:t>
            </a:r>
            <a:r>
              <a:rPr lang="zh-CN" altLang="en-US" sz="2400" dirty="0" smtClean="0"/>
              <a:t>基础。</a:t>
            </a:r>
            <a:endParaRPr lang="zh-CN" altLang="en-US" sz="2400" dirty="0"/>
          </a:p>
        </p:txBody>
      </p:sp>
      <p:sp>
        <p:nvSpPr>
          <p:cNvPr id="3" name="标题 2"/>
          <p:cNvSpPr>
            <a:spLocks noGrp="1"/>
          </p:cNvSpPr>
          <p:nvPr>
            <p:ph type="title"/>
          </p:nvPr>
        </p:nvSpPr>
        <p:spPr/>
        <p:txBody>
          <a:bodyPr/>
          <a:lstStyle/>
          <a:p>
            <a:r>
              <a:rPr lang="zh-CN" altLang="en-US" dirty="0"/>
              <a:t>中国公民科学素质水平发展状况</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896" y="2945624"/>
            <a:ext cx="7817771" cy="3775851"/>
          </a:xfrm>
          <a:prstGeom prst="rect">
            <a:avLst/>
          </a:prstGeom>
        </p:spPr>
      </p:pic>
      <p:sp>
        <p:nvSpPr>
          <p:cNvPr id="5" name="文本框 4"/>
          <p:cNvSpPr txBox="1"/>
          <p:nvPr/>
        </p:nvSpPr>
        <p:spPr>
          <a:xfrm>
            <a:off x="838200" y="6673334"/>
            <a:ext cx="6966193" cy="276999"/>
          </a:xfrm>
          <a:prstGeom prst="rect">
            <a:avLst/>
          </a:prstGeom>
          <a:noFill/>
        </p:spPr>
        <p:txBody>
          <a:bodyPr wrap="square" rtlCol="0">
            <a:spAutoFit/>
          </a:bodyPr>
          <a:lstStyle/>
          <a:p>
            <a:r>
              <a:rPr lang="zh-CN" altLang="en-US" sz="1200" dirty="0" smtClean="0"/>
              <a:t>图片来源于中国科普研究所</a:t>
            </a:r>
            <a:r>
              <a:rPr lang="en-US" altLang="zh-CN" sz="1200" dirty="0" smtClean="0"/>
              <a:t>2018</a:t>
            </a:r>
            <a:r>
              <a:rPr lang="zh-CN" altLang="en-US" sz="1200" dirty="0"/>
              <a:t>年中国公民科学素质抽样调查报告</a:t>
            </a:r>
          </a:p>
        </p:txBody>
      </p:sp>
      <p:sp>
        <p:nvSpPr>
          <p:cNvPr id="7" name="右箭头 6"/>
          <p:cNvSpPr/>
          <p:nvPr/>
        </p:nvSpPr>
        <p:spPr>
          <a:xfrm>
            <a:off x="8655971" y="4526423"/>
            <a:ext cx="956281" cy="3071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612252" y="4229973"/>
            <a:ext cx="2080085" cy="707886"/>
          </a:xfrm>
          <a:prstGeom prst="rect">
            <a:avLst/>
          </a:prstGeom>
          <a:noFill/>
        </p:spPr>
        <p:txBody>
          <a:bodyPr wrap="square" rtlCol="0">
            <a:spAutoFit/>
          </a:bodyPr>
          <a:lstStyle/>
          <a:p>
            <a:r>
              <a:rPr lang="zh-CN" altLang="en-US" sz="2000" b="1" dirty="0"/>
              <a:t>中国公民科学素质水平快速提升</a:t>
            </a:r>
          </a:p>
        </p:txBody>
      </p:sp>
    </p:spTree>
    <p:extLst>
      <p:ext uri="{BB962C8B-B14F-4D97-AF65-F5344CB8AC3E}">
        <p14:creationId xmlns:p14="http://schemas.microsoft.com/office/powerpoint/2010/main" val="294149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79533" y="1780800"/>
            <a:ext cx="9197061" cy="4003616"/>
            <a:chOff x="2379533" y="1780800"/>
            <a:chExt cx="9197061" cy="4003616"/>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2397315" y="1780800"/>
              <a:ext cx="9179279" cy="4003616"/>
              <a:chOff x="2752014" y="1780800"/>
              <a:chExt cx="8822399" cy="4003616"/>
            </a:xfrm>
          </p:grpSpPr>
          <p:sp>
            <p:nvSpPr>
              <p:cNvPr id="7" name="iṡľïḑè"/>
              <p:cNvSpPr txBox="1"/>
              <p:nvPr/>
            </p:nvSpPr>
            <p:spPr bwMode="auto">
              <a:xfrm>
                <a:off x="3876118"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nSpc>
                    <a:spcPct val="200000"/>
                  </a:lnSpc>
                </a:pPr>
                <a:r>
                  <a:rPr lang="zh-CN" altLang="en-US" sz="2400" dirty="0" smtClean="0"/>
                  <a:t>引言</a:t>
                </a:r>
                <a:r>
                  <a:rPr lang="zh-CN" altLang="en-US" sz="2400" dirty="0"/>
                  <a:t>：关于科普的直观</a:t>
                </a:r>
                <a:r>
                  <a:rPr lang="zh-CN" altLang="en-US" sz="2400" dirty="0" smtClean="0"/>
                  <a:t>概览</a:t>
                </a:r>
                <a:endParaRPr lang="en-US" altLang="zh-CN" sz="2400" dirty="0" smtClean="0"/>
              </a:p>
              <a:p>
                <a:pPr>
                  <a:lnSpc>
                    <a:spcPct val="200000"/>
                  </a:lnSpc>
                </a:pPr>
                <a:r>
                  <a:rPr lang="zh-CN" altLang="en-US" sz="2400" dirty="0" smtClean="0">
                    <a:latin typeface="+mn-lt"/>
                    <a:ea typeface="+mn-ea"/>
                    <a:sym typeface="+mn-lt"/>
                  </a:rPr>
                  <a:t>一、科普的概念分析</a:t>
                </a:r>
                <a:endParaRPr lang="en-US" altLang="zh-CN" sz="2400" dirty="0" smtClean="0">
                  <a:latin typeface="+mn-lt"/>
                  <a:ea typeface="+mn-ea"/>
                  <a:sym typeface="+mn-lt"/>
                </a:endParaRPr>
              </a:p>
              <a:p>
                <a:pPr>
                  <a:lnSpc>
                    <a:spcPct val="200000"/>
                  </a:lnSpc>
                </a:pPr>
                <a:r>
                  <a:rPr lang="zh-CN" altLang="en-US" sz="2400" dirty="0" smtClean="0">
                    <a:latin typeface="+mn-lt"/>
                    <a:ea typeface="+mn-ea"/>
                    <a:sym typeface="+mn-lt"/>
                  </a:rPr>
                  <a:t>二、</a:t>
                </a:r>
                <a:r>
                  <a:rPr lang="zh-CN" altLang="en-US" sz="2400" dirty="0">
                    <a:latin typeface="+mn-lt"/>
                    <a:ea typeface="+mn-ea"/>
                    <a:sym typeface="+mn-lt"/>
                  </a:rPr>
                  <a:t>科技普及相关的法律法规、政策梳理</a:t>
                </a:r>
              </a:p>
              <a:p>
                <a:pPr>
                  <a:lnSpc>
                    <a:spcPct val="200000"/>
                  </a:lnSpc>
                </a:pPr>
                <a:r>
                  <a:rPr lang="zh-CN" altLang="en-US" sz="2400" dirty="0" smtClean="0">
                    <a:solidFill>
                      <a:srgbClr val="FF0000"/>
                    </a:solidFill>
                    <a:latin typeface="+mn-lt"/>
                    <a:ea typeface="+mn-ea"/>
                    <a:sym typeface="+mn-lt"/>
                  </a:rPr>
                  <a:t>三、我国</a:t>
                </a:r>
                <a:r>
                  <a:rPr lang="zh-CN" altLang="en-US" sz="2400" dirty="0">
                    <a:solidFill>
                      <a:srgbClr val="FF0000"/>
                    </a:solidFill>
                    <a:latin typeface="+mn-lt"/>
                    <a:ea typeface="+mn-ea"/>
                    <a:sym typeface="+mn-lt"/>
                  </a:rPr>
                  <a:t>科学技术普及中存在的问题及对策</a:t>
                </a:r>
              </a:p>
              <a:p>
                <a:pPr>
                  <a:lnSpc>
                    <a:spcPct val="200000"/>
                  </a:lnSpc>
                </a:pPr>
                <a:r>
                  <a:rPr lang="zh-CN" altLang="en-US" sz="2400" dirty="0" smtClean="0">
                    <a:latin typeface="+mn-lt"/>
                    <a:ea typeface="+mn-ea"/>
                    <a:sym typeface="+mn-lt"/>
                  </a:rPr>
                  <a:t>四、</a:t>
                </a:r>
                <a:r>
                  <a:rPr lang="en-US" altLang="zh-CN" sz="2400" dirty="0">
                    <a:latin typeface="+mn-lt"/>
                    <a:ea typeface="+mn-ea"/>
                    <a:sym typeface="+mn-lt"/>
                  </a:rPr>
                  <a:t>《</a:t>
                </a:r>
                <a:r>
                  <a:rPr lang="zh-CN" altLang="en-US" sz="2400" dirty="0">
                    <a:latin typeface="+mn-lt"/>
                    <a:ea typeface="+mn-ea"/>
                    <a:sym typeface="+mn-lt"/>
                  </a:rPr>
                  <a:t>科学技术普及法</a:t>
                </a:r>
                <a:r>
                  <a:rPr lang="en-US" altLang="zh-CN" sz="2400" dirty="0" smtClean="0">
                    <a:latin typeface="+mn-lt"/>
                    <a:ea typeface="+mn-ea"/>
                    <a:sym typeface="+mn-lt"/>
                  </a:rPr>
                  <a:t>》</a:t>
                </a:r>
                <a:r>
                  <a:rPr lang="zh-CN" altLang="en-US" sz="2400" dirty="0" smtClean="0">
                    <a:latin typeface="+mn-lt"/>
                    <a:ea typeface="+mn-ea"/>
                    <a:sym typeface="+mn-lt"/>
                  </a:rPr>
                  <a:t>修改及完善的建议</a:t>
                </a:r>
                <a:endParaRPr lang="en-US" altLang="zh-CN" sz="2400" dirty="0">
                  <a:latin typeface="+mn-lt"/>
                  <a:ea typeface="+mn-ea"/>
                  <a:sym typeface="+mn-lt"/>
                </a:endParaRPr>
              </a:p>
            </p:txBody>
          </p:sp>
          <p:cxnSp>
            <p:nvCxnSpPr>
              <p:cNvPr id="8" name="直接连接符 7"/>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p:cNvSpPr txBox="1"/>
              <p:nvPr/>
            </p:nvSpPr>
            <p:spPr>
              <a:xfrm>
                <a:off x="2752014" y="2430724"/>
                <a:ext cx="882223" cy="2062103"/>
              </a:xfrm>
              <a:prstGeom prst="rect">
                <a:avLst/>
              </a:prstGeom>
              <a:solidFill>
                <a:schemeClr val="bg1"/>
              </a:solidFill>
            </p:spPr>
            <p:txBody>
              <a:bodyPr wrap="square" rtlCol="0">
                <a:spAutoFit/>
              </a:bodyPr>
              <a:lstStyle/>
              <a:p>
                <a:pPr algn="r"/>
                <a:r>
                  <a:rPr lang="zh-CN" altLang="en-US" sz="3200" b="1" dirty="0" smtClean="0">
                    <a:solidFill>
                      <a:schemeClr val="accent1"/>
                    </a:solidFill>
                    <a:cs typeface="+mn-ea"/>
                    <a:sym typeface="+mn-lt"/>
                  </a:rPr>
                  <a:t>主要内容</a:t>
                </a:r>
                <a:endParaRPr lang="tr-TR" sz="3200" b="1" dirty="0">
                  <a:solidFill>
                    <a:schemeClr val="accent1"/>
                  </a:solidFill>
                  <a:cs typeface="+mn-ea"/>
                  <a:sym typeface="+mn-lt"/>
                </a:endParaRPr>
              </a:p>
            </p:txBody>
          </p:sp>
        </p:grpSp>
        <p:sp>
          <p:nvSpPr>
            <p:cNvPr id="10"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82" y="1350818"/>
            <a:ext cx="9085811" cy="4513810"/>
          </a:xfrm>
        </p:spPr>
      </p:pic>
      <p:sp>
        <p:nvSpPr>
          <p:cNvPr id="3" name="标题 2"/>
          <p:cNvSpPr>
            <a:spLocks noGrp="1"/>
          </p:cNvSpPr>
          <p:nvPr>
            <p:ph type="title"/>
          </p:nvPr>
        </p:nvSpPr>
        <p:spPr/>
        <p:txBody>
          <a:bodyPr/>
          <a:lstStyle/>
          <a:p>
            <a:r>
              <a:rPr lang="zh-CN" altLang="en-US" dirty="0"/>
              <a:t>各地区公民科学</a:t>
            </a:r>
            <a:r>
              <a:rPr lang="zh-CN" altLang="en-US" dirty="0" smtClean="0"/>
              <a:t>素质水平发展</a:t>
            </a:r>
            <a:r>
              <a:rPr lang="zh-CN" altLang="en-US" dirty="0"/>
              <a:t>状况</a:t>
            </a:r>
          </a:p>
        </p:txBody>
      </p:sp>
      <p:sp>
        <p:nvSpPr>
          <p:cNvPr id="5" name="右箭头 4"/>
          <p:cNvSpPr/>
          <p:nvPr/>
        </p:nvSpPr>
        <p:spPr>
          <a:xfrm>
            <a:off x="9144000" y="3358342"/>
            <a:ext cx="798022" cy="498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942022" y="3192087"/>
            <a:ext cx="1828800" cy="1323439"/>
          </a:xfrm>
          <a:prstGeom prst="rect">
            <a:avLst/>
          </a:prstGeom>
          <a:noFill/>
        </p:spPr>
        <p:txBody>
          <a:bodyPr wrap="square" rtlCol="0">
            <a:spAutoFit/>
          </a:bodyPr>
          <a:lstStyle/>
          <a:p>
            <a:r>
              <a:rPr lang="zh-CN" altLang="en-US" sz="2000" b="1" dirty="0"/>
              <a:t>与</a:t>
            </a:r>
            <a:r>
              <a:rPr lang="en-US" altLang="zh-CN" sz="2000" b="1" dirty="0" smtClean="0"/>
              <a:t>2015</a:t>
            </a:r>
            <a:r>
              <a:rPr lang="zh-CN" altLang="en-US" sz="2000" b="1" dirty="0" smtClean="0"/>
              <a:t>年相比，各地区</a:t>
            </a:r>
            <a:r>
              <a:rPr lang="zh-CN" altLang="en-US" sz="2000" b="1" dirty="0"/>
              <a:t>公民科学素质水平普遍大幅提升</a:t>
            </a:r>
          </a:p>
        </p:txBody>
      </p:sp>
      <p:cxnSp>
        <p:nvCxnSpPr>
          <p:cNvPr id="11" name="直接连接符 10"/>
          <p:cNvCxnSpPr/>
          <p:nvPr/>
        </p:nvCxnSpPr>
        <p:spPr>
          <a:xfrm flipV="1">
            <a:off x="241069" y="2533666"/>
            <a:ext cx="9062258" cy="8312"/>
          </a:xfrm>
          <a:prstGeom prst="line">
            <a:avLst/>
          </a:prstGeom>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9326880" y="2364421"/>
            <a:ext cx="1246909" cy="400110"/>
          </a:xfrm>
          <a:prstGeom prst="rect">
            <a:avLst/>
          </a:prstGeom>
          <a:noFill/>
        </p:spPr>
        <p:txBody>
          <a:bodyPr wrap="square" rtlCol="0">
            <a:spAutoFit/>
          </a:bodyPr>
          <a:lstStyle/>
          <a:p>
            <a:r>
              <a:rPr lang="en-US" altLang="zh-CN" sz="2000" b="1" dirty="0" smtClean="0"/>
              <a:t>17.7%</a:t>
            </a:r>
            <a:endParaRPr lang="zh-CN" altLang="en-US" sz="2000" b="1" dirty="0"/>
          </a:p>
        </p:txBody>
      </p:sp>
      <p:cxnSp>
        <p:nvCxnSpPr>
          <p:cNvPr id="15" name="直接连接符 14"/>
          <p:cNvCxnSpPr/>
          <p:nvPr/>
        </p:nvCxnSpPr>
        <p:spPr>
          <a:xfrm>
            <a:off x="357447" y="1977508"/>
            <a:ext cx="8844742" cy="8312"/>
          </a:xfrm>
          <a:prstGeom prst="line">
            <a:avLst/>
          </a:prstGeom>
        </p:spPr>
        <p:style>
          <a:lnRef idx="3">
            <a:schemeClr val="accent3"/>
          </a:lnRef>
          <a:fillRef idx="0">
            <a:schemeClr val="accent3"/>
          </a:fillRef>
          <a:effectRef idx="2">
            <a:schemeClr val="accent3"/>
          </a:effectRef>
          <a:fontRef idx="minor">
            <a:schemeClr val="tx1"/>
          </a:fontRef>
        </p:style>
      </p:cxnSp>
      <p:sp>
        <p:nvSpPr>
          <p:cNvPr id="19" name="文本框 18"/>
          <p:cNvSpPr txBox="1"/>
          <p:nvPr/>
        </p:nvSpPr>
        <p:spPr>
          <a:xfrm>
            <a:off x="9303327" y="1770611"/>
            <a:ext cx="1262149" cy="400110"/>
          </a:xfrm>
          <a:prstGeom prst="rect">
            <a:avLst/>
          </a:prstGeom>
          <a:noFill/>
        </p:spPr>
        <p:txBody>
          <a:bodyPr wrap="square" rtlCol="0">
            <a:spAutoFit/>
          </a:bodyPr>
          <a:lstStyle/>
          <a:p>
            <a:r>
              <a:rPr lang="en-US" altLang="zh-CN" sz="2000" b="1" dirty="0" smtClean="0"/>
              <a:t>21.4%</a:t>
            </a:r>
            <a:endParaRPr lang="zh-CN" altLang="en-US" sz="2000" b="1" dirty="0"/>
          </a:p>
        </p:txBody>
      </p:sp>
      <p:sp>
        <p:nvSpPr>
          <p:cNvPr id="21" name="上箭头 20"/>
          <p:cNvSpPr/>
          <p:nvPr/>
        </p:nvSpPr>
        <p:spPr>
          <a:xfrm>
            <a:off x="1030778" y="5519649"/>
            <a:ext cx="133004" cy="6451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90451" y="6193903"/>
            <a:ext cx="1504604" cy="369332"/>
          </a:xfrm>
          <a:prstGeom prst="rect">
            <a:avLst/>
          </a:prstGeom>
          <a:noFill/>
        </p:spPr>
        <p:txBody>
          <a:bodyPr wrap="square" rtlCol="0">
            <a:spAutoFit/>
          </a:bodyPr>
          <a:lstStyle/>
          <a:p>
            <a:r>
              <a:rPr lang="zh-CN" altLang="en-US" dirty="0" smtClean="0"/>
              <a:t>以北京为例</a:t>
            </a:r>
            <a:endParaRPr lang="zh-CN" altLang="en-US" dirty="0"/>
          </a:p>
        </p:txBody>
      </p:sp>
      <p:sp>
        <p:nvSpPr>
          <p:cNvPr id="28" name="右大括号 27"/>
          <p:cNvSpPr/>
          <p:nvPr/>
        </p:nvSpPr>
        <p:spPr>
          <a:xfrm>
            <a:off x="10324407" y="1977508"/>
            <a:ext cx="532015" cy="6576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10989425" y="2170721"/>
            <a:ext cx="989215" cy="400110"/>
          </a:xfrm>
          <a:prstGeom prst="rect">
            <a:avLst/>
          </a:prstGeom>
          <a:noFill/>
        </p:spPr>
        <p:txBody>
          <a:bodyPr wrap="square" rtlCol="0">
            <a:spAutoFit/>
          </a:bodyPr>
          <a:lstStyle/>
          <a:p>
            <a:r>
              <a:rPr lang="en-US" altLang="zh-CN" sz="2000" b="1" dirty="0" smtClean="0">
                <a:solidFill>
                  <a:schemeClr val="accent3"/>
                </a:solidFill>
              </a:rPr>
              <a:t>3.7%</a:t>
            </a:r>
            <a:endParaRPr lang="zh-CN" altLang="en-US" sz="2000" b="1" dirty="0">
              <a:solidFill>
                <a:schemeClr val="accent3"/>
              </a:solidFill>
            </a:endParaRPr>
          </a:p>
        </p:txBody>
      </p:sp>
      <p:sp>
        <p:nvSpPr>
          <p:cNvPr id="30" name="上箭头 29"/>
          <p:cNvSpPr/>
          <p:nvPr/>
        </p:nvSpPr>
        <p:spPr>
          <a:xfrm flipH="1">
            <a:off x="10949939" y="2170721"/>
            <a:ext cx="78971" cy="362945"/>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p:cNvSpPr txBox="1"/>
          <p:nvPr/>
        </p:nvSpPr>
        <p:spPr>
          <a:xfrm>
            <a:off x="1995055" y="5939246"/>
            <a:ext cx="7627915" cy="584775"/>
          </a:xfrm>
          <a:prstGeom prst="rect">
            <a:avLst/>
          </a:prstGeom>
          <a:noFill/>
        </p:spPr>
        <p:txBody>
          <a:bodyPr wrap="square" rtlCol="0">
            <a:spAutoFit/>
          </a:bodyPr>
          <a:lstStyle/>
          <a:p>
            <a:r>
              <a:rPr lang="zh-CN" altLang="en-US" sz="1600" dirty="0"/>
              <a:t>图片来源于中国科普研究所</a:t>
            </a:r>
            <a:r>
              <a:rPr lang="en-US" altLang="zh-CN" sz="1600" dirty="0"/>
              <a:t>2018</a:t>
            </a:r>
            <a:r>
              <a:rPr lang="zh-CN" altLang="en-US" sz="1600" dirty="0"/>
              <a:t>年中国公民科学素质抽样调查报告</a:t>
            </a:r>
          </a:p>
          <a:p>
            <a:endParaRPr lang="zh-CN" altLang="en-US" sz="1600" dirty="0"/>
          </a:p>
        </p:txBody>
      </p:sp>
    </p:spTree>
    <p:extLst>
      <p:ext uri="{BB962C8B-B14F-4D97-AF65-F5344CB8AC3E}">
        <p14:creationId xmlns:p14="http://schemas.microsoft.com/office/powerpoint/2010/main" val="397320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1000" fill="hold"/>
                                        <p:tgtEl>
                                          <p:spTgt spid="2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anim calcmode="lin" valueType="num">
                                      <p:cBhvr>
                                        <p:cTn id="54" dur="1000" fill="hold"/>
                                        <p:tgtEl>
                                          <p:spTgt spid="29"/>
                                        </p:tgtEl>
                                        <p:attrNameLst>
                                          <p:attrName>ppt_x</p:attrName>
                                        </p:attrNameLst>
                                      </p:cBhvr>
                                      <p:tavLst>
                                        <p:tav tm="0">
                                          <p:val>
                                            <p:strVal val="#ppt_x"/>
                                          </p:val>
                                        </p:tav>
                                        <p:tav tm="100000">
                                          <p:val>
                                            <p:strVal val="#ppt_x"/>
                                          </p:val>
                                        </p:tav>
                                      </p:tavLst>
                                    </p:anim>
                                    <p:anim calcmode="lin" valueType="num">
                                      <p:cBhvr>
                                        <p:cTn id="5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00"/>
                                        <p:tgtEl>
                                          <p:spTgt spid="5"/>
                                        </p:tgtEl>
                                      </p:cBhvr>
                                    </p:animEffect>
                                    <p:anim calcmode="lin" valueType="num">
                                      <p:cBhvr>
                                        <p:cTn id="61" dur="1000" fill="hold"/>
                                        <p:tgtEl>
                                          <p:spTgt spid="5"/>
                                        </p:tgtEl>
                                        <p:attrNameLst>
                                          <p:attrName>ppt_x</p:attrName>
                                        </p:attrNameLst>
                                      </p:cBhvr>
                                      <p:tavLst>
                                        <p:tav tm="0">
                                          <p:val>
                                            <p:strVal val="#ppt_x"/>
                                          </p:val>
                                        </p:tav>
                                        <p:tav tm="100000">
                                          <p:val>
                                            <p:strVal val="#ppt_x"/>
                                          </p:val>
                                        </p:tav>
                                      </p:tavLst>
                                    </p:anim>
                                    <p:anim calcmode="lin" valueType="num">
                                      <p:cBhvr>
                                        <p:cTn id="62" dur="1000" fill="hold"/>
                                        <p:tgtEl>
                                          <p:spTgt spid="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1000"/>
                                        <p:tgtEl>
                                          <p:spTgt spid="7"/>
                                        </p:tgtEl>
                                      </p:cBhvr>
                                    </p:animEffect>
                                    <p:anim calcmode="lin" valueType="num">
                                      <p:cBhvr>
                                        <p:cTn id="66" dur="1000" fill="hold"/>
                                        <p:tgtEl>
                                          <p:spTgt spid="7"/>
                                        </p:tgtEl>
                                        <p:attrNameLst>
                                          <p:attrName>ppt_x</p:attrName>
                                        </p:attrNameLst>
                                      </p:cBhvr>
                                      <p:tavLst>
                                        <p:tav tm="0">
                                          <p:val>
                                            <p:strVal val="#ppt_x"/>
                                          </p:val>
                                        </p:tav>
                                        <p:tav tm="100000">
                                          <p:val>
                                            <p:strVal val="#ppt_x"/>
                                          </p:val>
                                        </p:tav>
                                      </p:tavLst>
                                    </p:anim>
                                    <p:anim calcmode="lin" valueType="num">
                                      <p:cBhvr>
                                        <p:cTn id="6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3" grpId="0"/>
      <p:bldP spid="19" grpId="0"/>
      <p:bldP spid="21" grpId="0" animBg="1"/>
      <p:bldP spid="22" grpId="0"/>
      <p:bldP spid="28" grpId="0" animBg="1"/>
      <p:bldP spid="29" grpId="0"/>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230284"/>
            <a:ext cx="8487293" cy="4887883"/>
          </a:xfrm>
        </p:spPr>
      </p:pic>
      <p:sp>
        <p:nvSpPr>
          <p:cNvPr id="3" name="标题 2"/>
          <p:cNvSpPr>
            <a:spLocks noGrp="1"/>
          </p:cNvSpPr>
          <p:nvPr>
            <p:ph type="title"/>
          </p:nvPr>
        </p:nvSpPr>
        <p:spPr>
          <a:xfrm>
            <a:off x="914400" y="-10953"/>
            <a:ext cx="12679680" cy="1021543"/>
          </a:xfrm>
        </p:spPr>
        <p:txBody>
          <a:bodyPr>
            <a:normAutofit/>
          </a:bodyPr>
          <a:lstStyle/>
          <a:p>
            <a:r>
              <a:rPr lang="en-US" altLang="zh-CN" sz="3200" dirty="0" smtClean="0"/>
              <a:t>2017</a:t>
            </a:r>
            <a:r>
              <a:rPr lang="zh-CN" altLang="en-US" sz="3200" dirty="0" smtClean="0"/>
              <a:t>年科普</a:t>
            </a:r>
            <a:r>
              <a:rPr lang="zh-CN" altLang="en-US" sz="3200" dirty="0"/>
              <a:t>经费筹集额构成</a:t>
            </a:r>
          </a:p>
        </p:txBody>
      </p:sp>
      <p:sp>
        <p:nvSpPr>
          <p:cNvPr id="5" name="文本框 4"/>
          <p:cNvSpPr txBox="1"/>
          <p:nvPr/>
        </p:nvSpPr>
        <p:spPr>
          <a:xfrm>
            <a:off x="623455" y="6026727"/>
            <a:ext cx="7456516" cy="615553"/>
          </a:xfrm>
          <a:prstGeom prst="rect">
            <a:avLst/>
          </a:prstGeom>
          <a:noFill/>
        </p:spPr>
        <p:txBody>
          <a:bodyPr wrap="square" rtlCol="0">
            <a:spAutoFit/>
          </a:bodyPr>
          <a:lstStyle/>
          <a:p>
            <a:r>
              <a:rPr lang="zh-CN" altLang="en-US" sz="1600" dirty="0" smtClean="0"/>
              <a:t>图片来源于中国</a:t>
            </a:r>
            <a:r>
              <a:rPr lang="zh-CN" altLang="en-US" sz="1600" dirty="0"/>
              <a:t>科学技术信息</a:t>
            </a:r>
            <a:r>
              <a:rPr lang="zh-CN" altLang="en-US" sz="1600" dirty="0" smtClean="0"/>
              <a:t>研究所</a:t>
            </a:r>
            <a:r>
              <a:rPr lang="en-US" altLang="zh-CN" sz="1600" dirty="0"/>
              <a:t>2017</a:t>
            </a:r>
            <a:r>
              <a:rPr lang="zh-CN" altLang="en-US" sz="1600" dirty="0"/>
              <a:t>年</a:t>
            </a:r>
            <a:r>
              <a:rPr lang="en-US" altLang="zh-CN" sz="1600" dirty="0" smtClean="0"/>
              <a:t>《</a:t>
            </a:r>
            <a:r>
              <a:rPr lang="zh-CN" altLang="en-US" sz="1600" dirty="0"/>
              <a:t>全国科普</a:t>
            </a:r>
            <a:r>
              <a:rPr lang="zh-CN" altLang="en-US" sz="1600" dirty="0" smtClean="0"/>
              <a:t>统计调查</a:t>
            </a:r>
            <a:r>
              <a:rPr lang="en-US" altLang="zh-CN" sz="1600" dirty="0" smtClean="0"/>
              <a:t>》</a:t>
            </a:r>
            <a:endParaRPr lang="en-US" altLang="zh-CN" sz="1600" dirty="0"/>
          </a:p>
          <a:p>
            <a:endParaRPr lang="zh-CN" altLang="en-US" dirty="0"/>
          </a:p>
        </p:txBody>
      </p:sp>
      <p:sp>
        <p:nvSpPr>
          <p:cNvPr id="6" name="文本框 5"/>
          <p:cNvSpPr txBox="1"/>
          <p:nvPr/>
        </p:nvSpPr>
        <p:spPr>
          <a:xfrm>
            <a:off x="9094124" y="2468880"/>
            <a:ext cx="3097876" cy="1323439"/>
          </a:xfrm>
          <a:prstGeom prst="rect">
            <a:avLst/>
          </a:prstGeom>
          <a:noFill/>
        </p:spPr>
        <p:txBody>
          <a:bodyPr wrap="square" rtlCol="0">
            <a:spAutoFit/>
          </a:bodyPr>
          <a:lstStyle/>
          <a:p>
            <a:r>
              <a:rPr lang="zh-CN" altLang="en-US" sz="2000" b="1" dirty="0" smtClean="0"/>
              <a:t>政府拨款</a:t>
            </a:r>
            <a:r>
              <a:rPr lang="en-US" altLang="zh-CN" sz="2000" b="1" dirty="0" smtClean="0"/>
              <a:t>9.60</a:t>
            </a:r>
            <a:r>
              <a:rPr lang="zh-CN" altLang="en-US" sz="2000" b="1" dirty="0" smtClean="0"/>
              <a:t>亿元</a:t>
            </a:r>
            <a:r>
              <a:rPr lang="en-US" altLang="zh-CN" sz="2000" b="1" dirty="0" smtClean="0"/>
              <a:t>, </a:t>
            </a:r>
            <a:r>
              <a:rPr lang="zh-CN" altLang="en-US" sz="2000" b="1" dirty="0" smtClean="0"/>
              <a:t>占比</a:t>
            </a:r>
            <a:r>
              <a:rPr lang="en-US" altLang="zh-CN" sz="2000" b="1" dirty="0" smtClean="0">
                <a:solidFill>
                  <a:srgbClr val="00B050"/>
                </a:solidFill>
              </a:rPr>
              <a:t>66%</a:t>
            </a:r>
            <a:r>
              <a:rPr lang="zh-CN" altLang="en-US" sz="2000" b="1" dirty="0" smtClean="0"/>
              <a:t>，与全国</a:t>
            </a:r>
            <a:r>
              <a:rPr lang="zh-CN" altLang="en-US" sz="2000" b="1" dirty="0"/>
              <a:t>科普经费中</a:t>
            </a:r>
            <a:r>
              <a:rPr lang="en-US" altLang="zh-CN" sz="2000" b="1" dirty="0"/>
              <a:t>76.82%</a:t>
            </a:r>
            <a:r>
              <a:rPr lang="zh-CN" altLang="en-US" sz="2000" b="1" dirty="0"/>
              <a:t>为政府</a:t>
            </a:r>
            <a:r>
              <a:rPr lang="zh-CN" altLang="en-US" sz="2000" b="1" dirty="0" smtClean="0"/>
              <a:t>拨款相比</a:t>
            </a:r>
            <a:r>
              <a:rPr lang="zh-CN" altLang="en-US" sz="2000" b="1" dirty="0" smtClean="0">
                <a:solidFill>
                  <a:srgbClr val="00B050"/>
                </a:solidFill>
              </a:rPr>
              <a:t>有</a:t>
            </a:r>
            <a:r>
              <a:rPr lang="zh-CN" altLang="en-US" sz="2000" b="1" dirty="0">
                <a:solidFill>
                  <a:srgbClr val="00B050"/>
                </a:solidFill>
              </a:rPr>
              <a:t>所</a:t>
            </a:r>
            <a:r>
              <a:rPr lang="zh-CN" altLang="en-US" sz="2000" b="1" dirty="0" smtClean="0">
                <a:solidFill>
                  <a:srgbClr val="00B050"/>
                </a:solidFill>
              </a:rPr>
              <a:t>降低</a:t>
            </a:r>
            <a:r>
              <a:rPr lang="zh-CN" altLang="en-US" sz="2000" b="1" dirty="0" smtClean="0"/>
              <a:t>。</a:t>
            </a:r>
            <a:endParaRPr lang="zh-CN" altLang="en-US" sz="2000" b="1" dirty="0"/>
          </a:p>
        </p:txBody>
      </p:sp>
      <p:sp>
        <p:nvSpPr>
          <p:cNvPr id="7" name="右箭头 6"/>
          <p:cNvSpPr/>
          <p:nvPr/>
        </p:nvSpPr>
        <p:spPr>
          <a:xfrm>
            <a:off x="8570422" y="2851265"/>
            <a:ext cx="457200" cy="324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8570422" y="4580313"/>
            <a:ext cx="523702" cy="315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160625" y="4339244"/>
            <a:ext cx="2443942" cy="1015663"/>
          </a:xfrm>
          <a:prstGeom prst="rect">
            <a:avLst/>
          </a:prstGeom>
          <a:noFill/>
        </p:spPr>
        <p:txBody>
          <a:bodyPr wrap="square" rtlCol="0">
            <a:spAutoFit/>
          </a:bodyPr>
          <a:lstStyle/>
          <a:p>
            <a:r>
              <a:rPr lang="zh-CN" altLang="en-US" sz="2000" b="1" dirty="0"/>
              <a:t>科普已经不仅仅是一项公益事业，</a:t>
            </a:r>
            <a:r>
              <a:rPr lang="zh-CN" altLang="en-US" sz="2000" b="1" dirty="0">
                <a:solidFill>
                  <a:srgbClr val="00B050"/>
                </a:solidFill>
              </a:rPr>
              <a:t>科普</a:t>
            </a:r>
            <a:r>
              <a:rPr lang="zh-CN" altLang="en-US" sz="2000" b="1" dirty="0" smtClean="0">
                <a:solidFill>
                  <a:srgbClr val="00B050"/>
                </a:solidFill>
              </a:rPr>
              <a:t>产业化</a:t>
            </a:r>
            <a:r>
              <a:rPr lang="zh-CN" altLang="en-US" sz="2000" b="1" dirty="0" smtClean="0"/>
              <a:t>正在崛起</a:t>
            </a:r>
            <a:endParaRPr lang="zh-CN" altLang="en-US" sz="2000" b="1" dirty="0"/>
          </a:p>
        </p:txBody>
      </p:sp>
    </p:spTree>
    <p:extLst>
      <p:ext uri="{BB962C8B-B14F-4D97-AF65-F5344CB8AC3E}">
        <p14:creationId xmlns:p14="http://schemas.microsoft.com/office/powerpoint/2010/main" val="210534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021543"/>
            <a:ext cx="6984274" cy="5370548"/>
          </a:xfrm>
        </p:spPr>
      </p:pic>
      <p:sp>
        <p:nvSpPr>
          <p:cNvPr id="3" name="标题 2"/>
          <p:cNvSpPr>
            <a:spLocks noGrp="1"/>
          </p:cNvSpPr>
          <p:nvPr>
            <p:ph type="title"/>
          </p:nvPr>
        </p:nvSpPr>
        <p:spPr/>
        <p:txBody>
          <a:bodyPr/>
          <a:lstStyle/>
          <a:p>
            <a:r>
              <a:rPr lang="en-US" altLang="zh-CN" dirty="0" smtClean="0"/>
              <a:t>2017</a:t>
            </a:r>
            <a:r>
              <a:rPr lang="zh-CN" altLang="en-US" dirty="0" smtClean="0"/>
              <a:t>年科普</a:t>
            </a:r>
            <a:r>
              <a:rPr lang="zh-CN" altLang="en-US" dirty="0"/>
              <a:t>产业营业额构成</a:t>
            </a:r>
          </a:p>
        </p:txBody>
      </p:sp>
      <p:sp>
        <p:nvSpPr>
          <p:cNvPr id="6" name="文本框 5"/>
          <p:cNvSpPr txBox="1"/>
          <p:nvPr/>
        </p:nvSpPr>
        <p:spPr>
          <a:xfrm>
            <a:off x="8159931" y="2717074"/>
            <a:ext cx="3631475" cy="1631216"/>
          </a:xfrm>
          <a:prstGeom prst="rect">
            <a:avLst/>
          </a:prstGeom>
          <a:noFill/>
        </p:spPr>
        <p:txBody>
          <a:bodyPr wrap="square" rtlCol="0">
            <a:spAutoFit/>
          </a:bodyPr>
          <a:lstStyle/>
          <a:p>
            <a:r>
              <a:rPr lang="zh-CN" altLang="en-US" sz="2000" b="1" dirty="0" smtClean="0"/>
              <a:t>以科普</a:t>
            </a:r>
            <a:r>
              <a:rPr lang="zh-CN" altLang="en-US" sz="2000" b="1" dirty="0"/>
              <a:t>旅游、科普影视、科普游戏等为具体形态的科普产业正在</a:t>
            </a:r>
            <a:r>
              <a:rPr lang="zh-CN" altLang="en-US" sz="2000" b="1" dirty="0" smtClean="0"/>
              <a:t>崛起，科普产业发展处于</a:t>
            </a:r>
            <a:r>
              <a:rPr lang="zh-CN" altLang="en-US" sz="2000" b="1" dirty="0" smtClean="0">
                <a:solidFill>
                  <a:srgbClr val="00B050"/>
                </a:solidFill>
              </a:rPr>
              <a:t>萌芽状态</a:t>
            </a:r>
            <a:endParaRPr lang="zh-CN" altLang="en-US" sz="2000" b="1" dirty="0">
              <a:solidFill>
                <a:srgbClr val="00B050"/>
              </a:solidFill>
            </a:endParaRPr>
          </a:p>
          <a:p>
            <a:endParaRPr lang="zh-CN" altLang="en-US" sz="2000" b="1" dirty="0"/>
          </a:p>
        </p:txBody>
      </p:sp>
      <p:sp>
        <p:nvSpPr>
          <p:cNvPr id="7" name="右箭头 6"/>
          <p:cNvSpPr/>
          <p:nvPr/>
        </p:nvSpPr>
        <p:spPr>
          <a:xfrm>
            <a:off x="7158446" y="3108960"/>
            <a:ext cx="827314" cy="32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30628" y="6392091"/>
            <a:ext cx="6853646" cy="646331"/>
          </a:xfrm>
          <a:prstGeom prst="rect">
            <a:avLst/>
          </a:prstGeom>
          <a:noFill/>
        </p:spPr>
        <p:txBody>
          <a:bodyPr wrap="square" rtlCol="0">
            <a:spAutoFit/>
          </a:bodyPr>
          <a:lstStyle/>
          <a:p>
            <a:r>
              <a:rPr lang="zh-CN" altLang="en-US" dirty="0"/>
              <a:t>图片来源于中国科学技术信息研究所</a:t>
            </a:r>
            <a:r>
              <a:rPr lang="en-US" altLang="zh-CN" dirty="0"/>
              <a:t>2017</a:t>
            </a:r>
            <a:r>
              <a:rPr lang="zh-CN" altLang="en-US" dirty="0"/>
              <a:t>年</a:t>
            </a:r>
            <a:r>
              <a:rPr lang="en-US" altLang="zh-CN" dirty="0"/>
              <a:t>《</a:t>
            </a:r>
            <a:r>
              <a:rPr lang="zh-CN" altLang="en-US" dirty="0"/>
              <a:t>全国科普</a:t>
            </a:r>
            <a:r>
              <a:rPr lang="zh-CN" altLang="en-US" dirty="0" smtClean="0"/>
              <a:t>统计调查</a:t>
            </a:r>
            <a:r>
              <a:rPr lang="en-US" altLang="zh-CN" dirty="0" smtClean="0"/>
              <a:t>》</a:t>
            </a:r>
            <a:endParaRPr lang="en-US" altLang="zh-CN" dirty="0"/>
          </a:p>
          <a:p>
            <a:endParaRPr lang="zh-CN" altLang="en-US" dirty="0"/>
          </a:p>
        </p:txBody>
      </p:sp>
    </p:spTree>
    <p:extLst>
      <p:ext uri="{BB962C8B-B14F-4D97-AF65-F5344CB8AC3E}">
        <p14:creationId xmlns:p14="http://schemas.microsoft.com/office/powerpoint/2010/main" val="37400465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505" y="1021543"/>
            <a:ext cx="11770822" cy="5045825"/>
          </a:xfrm>
        </p:spPr>
      </p:pic>
      <p:sp>
        <p:nvSpPr>
          <p:cNvPr id="3" name="标题 2"/>
          <p:cNvSpPr>
            <a:spLocks noGrp="1"/>
          </p:cNvSpPr>
          <p:nvPr>
            <p:ph type="title"/>
          </p:nvPr>
        </p:nvSpPr>
        <p:spPr/>
        <p:txBody>
          <a:bodyPr/>
          <a:lstStyle/>
          <a:p>
            <a:r>
              <a:rPr lang="zh-CN" altLang="en-US" dirty="0"/>
              <a:t>我国</a:t>
            </a:r>
            <a:r>
              <a:rPr lang="zh-CN" altLang="en-US" dirty="0" smtClean="0"/>
              <a:t>各地区</a:t>
            </a:r>
            <a:r>
              <a:rPr lang="zh-CN" altLang="en-US" dirty="0"/>
              <a:t>公民科学</a:t>
            </a:r>
            <a:r>
              <a:rPr lang="zh-CN" altLang="en-US" dirty="0" smtClean="0"/>
              <a:t>素质水平发展</a:t>
            </a:r>
            <a:r>
              <a:rPr lang="zh-CN" altLang="en-US" dirty="0"/>
              <a:t>状况</a:t>
            </a:r>
          </a:p>
        </p:txBody>
      </p:sp>
      <p:cxnSp>
        <p:nvCxnSpPr>
          <p:cNvPr id="15" name="直接连接符 14"/>
          <p:cNvCxnSpPr/>
          <p:nvPr/>
        </p:nvCxnSpPr>
        <p:spPr>
          <a:xfrm flipV="1">
            <a:off x="-116378" y="3557848"/>
            <a:ext cx="12568843" cy="27206"/>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直接连接符 18"/>
          <p:cNvCxnSpPr/>
          <p:nvPr/>
        </p:nvCxnSpPr>
        <p:spPr>
          <a:xfrm flipH="1" flipV="1">
            <a:off x="2959332" y="1039091"/>
            <a:ext cx="49875" cy="4879571"/>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直接连接符 27"/>
          <p:cNvCxnSpPr/>
          <p:nvPr/>
        </p:nvCxnSpPr>
        <p:spPr>
          <a:xfrm flipV="1">
            <a:off x="4314306" y="1021543"/>
            <a:ext cx="0" cy="5045825"/>
          </a:xfrm>
          <a:prstGeom prst="line">
            <a:avLst/>
          </a:prstGeom>
        </p:spPr>
        <p:style>
          <a:lnRef idx="3">
            <a:schemeClr val="accent6"/>
          </a:lnRef>
          <a:fillRef idx="0">
            <a:schemeClr val="accent6"/>
          </a:fillRef>
          <a:effectRef idx="2">
            <a:schemeClr val="accent6"/>
          </a:effectRef>
          <a:fontRef idx="minor">
            <a:schemeClr val="tx1"/>
          </a:fontRef>
        </p:style>
      </p:cxnSp>
      <p:sp>
        <p:nvSpPr>
          <p:cNvPr id="33" name="十字星 32"/>
          <p:cNvSpPr/>
          <p:nvPr/>
        </p:nvSpPr>
        <p:spPr>
          <a:xfrm>
            <a:off x="4364183" y="5727470"/>
            <a:ext cx="207818" cy="241069"/>
          </a:xfrm>
          <a:prstGeom prst="star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文本框 33"/>
          <p:cNvSpPr txBox="1"/>
          <p:nvPr/>
        </p:nvSpPr>
        <p:spPr>
          <a:xfrm>
            <a:off x="1323703" y="6067368"/>
            <a:ext cx="7254240" cy="646331"/>
          </a:xfrm>
          <a:prstGeom prst="rect">
            <a:avLst/>
          </a:prstGeom>
          <a:noFill/>
        </p:spPr>
        <p:txBody>
          <a:bodyPr wrap="square" rtlCol="0">
            <a:spAutoFit/>
          </a:bodyPr>
          <a:lstStyle/>
          <a:p>
            <a:r>
              <a:rPr lang="zh-CN" altLang="en-US" dirty="0"/>
              <a:t>图片来源于中国科普研究所</a:t>
            </a:r>
            <a:r>
              <a:rPr lang="en-US" altLang="zh-CN" dirty="0"/>
              <a:t>2018</a:t>
            </a:r>
            <a:r>
              <a:rPr lang="zh-CN" altLang="en-US" dirty="0"/>
              <a:t>年中国公民科学素质抽样调查报告</a:t>
            </a:r>
          </a:p>
          <a:p>
            <a:endParaRPr lang="zh-CN" altLang="en-US" dirty="0"/>
          </a:p>
        </p:txBody>
      </p:sp>
      <p:cxnSp>
        <p:nvCxnSpPr>
          <p:cNvPr id="5" name="直接连接符 4"/>
          <p:cNvCxnSpPr/>
          <p:nvPr/>
        </p:nvCxnSpPr>
        <p:spPr>
          <a:xfrm>
            <a:off x="9737313" y="167524"/>
            <a:ext cx="6980" cy="6121594"/>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572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smtClean="0"/>
              <a:t>经济发达地区公民科学素质较高</a:t>
            </a:r>
            <a:endParaRPr lang="en-US" altLang="zh-CN" sz="2400" dirty="0" smtClean="0"/>
          </a:p>
          <a:p>
            <a:pPr marL="0" indent="0">
              <a:buNone/>
            </a:pPr>
            <a:r>
              <a:rPr lang="zh-CN" altLang="en-US" sz="2400" dirty="0" smtClean="0">
                <a:latin typeface="楷体" panose="02010609060101010101" pitchFamily="49" charset="-122"/>
                <a:ea typeface="楷体" panose="02010609060101010101" pitchFamily="49" charset="-122"/>
              </a:rPr>
              <a:t>有</a:t>
            </a:r>
            <a:r>
              <a:rPr lang="en-US" altLang="zh-CN" sz="2400" dirty="0">
                <a:latin typeface="楷体" panose="02010609060101010101" pitchFamily="49" charset="-122"/>
                <a:ea typeface="楷体" panose="02010609060101010101" pitchFamily="49" charset="-122"/>
              </a:rPr>
              <a:t>6</a:t>
            </a:r>
            <a:r>
              <a:rPr lang="zh-CN" altLang="en-US" sz="2400" dirty="0">
                <a:latin typeface="楷体" panose="02010609060101010101" pitchFamily="49" charset="-122"/>
                <a:ea typeface="楷体" panose="02010609060101010101" pitchFamily="49" charset="-122"/>
              </a:rPr>
              <a:t>个省、市已</a:t>
            </a:r>
            <a:r>
              <a:rPr lang="zh-CN" altLang="en-US" sz="2400" dirty="0">
                <a:solidFill>
                  <a:srgbClr val="00B050"/>
                </a:solidFill>
                <a:latin typeface="楷体" panose="02010609060101010101" pitchFamily="49" charset="-122"/>
                <a:ea typeface="楷体" panose="02010609060101010101" pitchFamily="49" charset="-122"/>
              </a:rPr>
              <a:t>超过中国</a:t>
            </a:r>
            <a:r>
              <a:rPr lang="en-US" altLang="zh-CN" sz="2400" dirty="0">
                <a:solidFill>
                  <a:srgbClr val="00B050"/>
                </a:solidFill>
                <a:latin typeface="楷体" panose="02010609060101010101" pitchFamily="49" charset="-122"/>
                <a:ea typeface="楷体" panose="02010609060101010101" pitchFamily="49" charset="-122"/>
              </a:rPr>
              <a:t>2020</a:t>
            </a:r>
            <a:r>
              <a:rPr lang="zh-CN" altLang="en-US" sz="2400" dirty="0">
                <a:solidFill>
                  <a:srgbClr val="00B050"/>
                </a:solidFill>
                <a:latin typeface="楷体" panose="02010609060101010101" pitchFamily="49" charset="-122"/>
                <a:ea typeface="楷体" panose="02010609060101010101" pitchFamily="49" charset="-122"/>
              </a:rPr>
              <a:t>年 </a:t>
            </a:r>
            <a:r>
              <a:rPr lang="en-US" altLang="zh-CN" sz="2400" dirty="0">
                <a:solidFill>
                  <a:srgbClr val="00B050"/>
                </a:solidFill>
                <a:latin typeface="楷体" panose="02010609060101010101" pitchFamily="49" charset="-122"/>
                <a:ea typeface="楷体" panose="02010609060101010101" pitchFamily="49" charset="-122"/>
              </a:rPr>
              <a:t>10%</a:t>
            </a:r>
            <a:r>
              <a:rPr lang="zh-CN" altLang="en-US" sz="2400" dirty="0">
                <a:solidFill>
                  <a:srgbClr val="00B050"/>
                </a:solidFill>
                <a:latin typeface="楷体" panose="02010609060101010101" pitchFamily="49" charset="-122"/>
                <a:ea typeface="楷体" panose="02010609060101010101" pitchFamily="49" charset="-122"/>
              </a:rPr>
              <a:t>的发展目标</a:t>
            </a:r>
            <a:r>
              <a:rPr lang="zh-CN" altLang="en-US" sz="2400" dirty="0" smtClean="0">
                <a:latin typeface="楷体" panose="02010609060101010101" pitchFamily="49" charset="-122"/>
                <a:ea typeface="楷体" panose="02010609060101010101" pitchFamily="49" charset="-122"/>
              </a:rPr>
              <a:t>，依次是</a:t>
            </a:r>
            <a:r>
              <a:rPr lang="zh-CN" altLang="en-US" sz="2400" dirty="0" smtClean="0">
                <a:solidFill>
                  <a:srgbClr val="00B050"/>
                </a:solidFill>
                <a:latin typeface="楷体" panose="02010609060101010101" pitchFamily="49" charset="-122"/>
                <a:ea typeface="楷体" panose="02010609060101010101" pitchFamily="49" charset="-122"/>
              </a:rPr>
              <a:t>上海</a:t>
            </a:r>
            <a:r>
              <a:rPr lang="zh-CN" altLang="en-US" sz="2400" dirty="0">
                <a:solidFill>
                  <a:srgbClr val="00B050"/>
                </a:solidFill>
                <a:latin typeface="楷体" panose="02010609060101010101" pitchFamily="49" charset="-122"/>
                <a:ea typeface="楷体" panose="02010609060101010101" pitchFamily="49" charset="-122"/>
              </a:rPr>
              <a:t>、</a:t>
            </a:r>
            <a:r>
              <a:rPr lang="zh-CN" altLang="en-US" sz="2400" dirty="0" smtClean="0">
                <a:solidFill>
                  <a:srgbClr val="00B050"/>
                </a:solidFill>
                <a:latin typeface="楷体" panose="02010609060101010101" pitchFamily="49" charset="-122"/>
                <a:ea typeface="楷体" panose="02010609060101010101" pitchFamily="49" charset="-122"/>
              </a:rPr>
              <a:t>北京</a:t>
            </a:r>
            <a:r>
              <a:rPr lang="zh-CN" altLang="en-US" sz="2400" dirty="0" smtClean="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超过了 </a:t>
            </a:r>
            <a:r>
              <a:rPr lang="en-US" altLang="zh-CN" sz="2400" dirty="0">
                <a:latin typeface="楷体" panose="02010609060101010101" pitchFamily="49" charset="-122"/>
                <a:ea typeface="楷体" panose="02010609060101010101" pitchFamily="49" charset="-122"/>
              </a:rPr>
              <a:t>20%</a:t>
            </a:r>
            <a:r>
              <a:rPr lang="zh-CN" altLang="en-US" sz="2400" dirty="0">
                <a:latin typeface="楷体" panose="02010609060101010101" pitchFamily="49" charset="-122"/>
                <a:ea typeface="楷体" panose="02010609060101010101" pitchFamily="49" charset="-122"/>
              </a:rPr>
              <a:t>、进入到高水平的发展阶段</a:t>
            </a:r>
            <a:r>
              <a:rPr lang="zh-CN" altLang="en-US" sz="2400" dirty="0" smtClean="0">
                <a:latin typeface="楷体" panose="02010609060101010101" pitchFamily="49" charset="-122"/>
                <a:ea typeface="楷体" panose="02010609060101010101" pitchFamily="49" charset="-122"/>
              </a:rPr>
              <a:t>）</a:t>
            </a:r>
            <a:r>
              <a:rPr lang="zh-CN" altLang="en-US" sz="2400" dirty="0" smtClean="0">
                <a:solidFill>
                  <a:srgbClr val="00B050"/>
                </a:solidFill>
                <a:latin typeface="楷体" panose="02010609060101010101" pitchFamily="49" charset="-122"/>
                <a:ea typeface="楷体" panose="02010609060101010101" pitchFamily="49" charset="-122"/>
              </a:rPr>
              <a:t>天津，江 苏，浙 江，广东。</a:t>
            </a:r>
            <a:endParaRPr lang="en-US" altLang="zh-CN" sz="2400" dirty="0" smtClean="0">
              <a:solidFill>
                <a:srgbClr val="00B050"/>
              </a:solidFill>
              <a:latin typeface="楷体" panose="02010609060101010101" pitchFamily="49" charset="-122"/>
              <a:ea typeface="楷体" panose="02010609060101010101" pitchFamily="49" charset="-122"/>
            </a:endParaRPr>
          </a:p>
          <a:p>
            <a:pPr marL="0" indent="0">
              <a:buNone/>
            </a:pPr>
            <a:r>
              <a:rPr lang="zh-CN" altLang="en-US" sz="2400" dirty="0" smtClean="0">
                <a:latin typeface="楷体" panose="02010609060101010101" pitchFamily="49" charset="-122"/>
                <a:ea typeface="楷体" panose="02010609060101010101" pitchFamily="49" charset="-122"/>
              </a:rPr>
              <a:t>有</a:t>
            </a:r>
            <a:r>
              <a:rPr lang="en-US" altLang="zh-CN" sz="2400" dirty="0">
                <a:latin typeface="楷体" panose="02010609060101010101" pitchFamily="49" charset="-122"/>
                <a:ea typeface="楷体" panose="02010609060101010101" pitchFamily="49" charset="-122"/>
              </a:rPr>
              <a:t>10</a:t>
            </a:r>
            <a:r>
              <a:rPr lang="zh-CN" altLang="en-US" sz="2400" dirty="0">
                <a:latin typeface="楷体" panose="02010609060101010101" pitchFamily="49" charset="-122"/>
                <a:ea typeface="楷体" panose="02010609060101010101" pitchFamily="49" charset="-122"/>
              </a:rPr>
              <a:t>个省、市</a:t>
            </a:r>
            <a:r>
              <a:rPr lang="zh-CN" altLang="en-US" sz="2400" dirty="0">
                <a:solidFill>
                  <a:srgbClr val="00B050"/>
                </a:solidFill>
                <a:latin typeface="楷体" panose="02010609060101010101" pitchFamily="49" charset="-122"/>
                <a:ea typeface="楷体" panose="02010609060101010101" pitchFamily="49" charset="-122"/>
              </a:rPr>
              <a:t>超过</a:t>
            </a:r>
            <a:r>
              <a:rPr lang="zh-CN" altLang="en-US" sz="2400" dirty="0" smtClean="0">
                <a:solidFill>
                  <a:srgbClr val="00B050"/>
                </a:solidFill>
                <a:latin typeface="楷体" panose="02010609060101010101" pitchFamily="49" charset="-122"/>
                <a:ea typeface="楷体" panose="02010609060101010101" pitchFamily="49" charset="-122"/>
              </a:rPr>
              <a:t>全国</a:t>
            </a:r>
            <a:r>
              <a:rPr lang="zh-CN" altLang="en-US" sz="2400" dirty="0">
                <a:solidFill>
                  <a:srgbClr val="00B050"/>
                </a:solidFill>
                <a:latin typeface="楷体" panose="02010609060101010101" pitchFamily="49" charset="-122"/>
                <a:ea typeface="楷体" panose="02010609060101010101" pitchFamily="49" charset="-122"/>
              </a:rPr>
              <a:t>公民科学素质</a:t>
            </a:r>
            <a:r>
              <a:rPr lang="zh-CN" altLang="en-US" sz="2400" dirty="0" smtClean="0">
                <a:solidFill>
                  <a:srgbClr val="00B050"/>
                </a:solidFill>
                <a:latin typeface="楷体" panose="02010609060101010101" pitchFamily="49" charset="-122"/>
                <a:ea typeface="楷体" panose="02010609060101010101" pitchFamily="49" charset="-122"/>
              </a:rPr>
              <a:t>平均水平。</a:t>
            </a:r>
            <a:endParaRPr lang="en-US" altLang="zh-CN" sz="2400" dirty="0">
              <a:solidFill>
                <a:srgbClr val="00B050"/>
              </a:solidFill>
              <a:latin typeface="楷体" panose="02010609060101010101" pitchFamily="49" charset="-122"/>
              <a:ea typeface="楷体" panose="02010609060101010101" pitchFamily="49" charset="-122"/>
            </a:endParaRPr>
          </a:p>
          <a:p>
            <a:r>
              <a:rPr lang="zh-CN" altLang="en-US" sz="2400" dirty="0" smtClean="0"/>
              <a:t>经济欠发达</a:t>
            </a:r>
            <a:r>
              <a:rPr lang="zh-CN" altLang="en-US" sz="2400" dirty="0"/>
              <a:t>地区公民科学</a:t>
            </a:r>
            <a:r>
              <a:rPr lang="zh-CN" altLang="en-US" sz="2400" dirty="0" smtClean="0"/>
              <a:t>素质发展水平很低</a:t>
            </a:r>
            <a:endParaRPr lang="en-US" altLang="zh-CN" sz="2400" dirty="0" smtClean="0"/>
          </a:p>
          <a:p>
            <a:pPr marL="0" indent="0">
              <a:buNone/>
            </a:pPr>
            <a:r>
              <a:rPr lang="zh-CN" altLang="en-US" sz="2400" dirty="0">
                <a:latin typeface="楷体" panose="02010609060101010101" pitchFamily="49" charset="-122"/>
                <a:ea typeface="楷体" panose="02010609060101010101" pitchFamily="49" charset="-122"/>
              </a:rPr>
              <a:t>表现</a:t>
            </a:r>
            <a:r>
              <a:rPr lang="zh-CN" altLang="en-US" sz="2400" dirty="0" smtClean="0">
                <a:latin typeface="楷体" panose="02010609060101010101" pitchFamily="49" charset="-122"/>
                <a:ea typeface="楷体" panose="02010609060101010101" pitchFamily="49" charset="-122"/>
              </a:rPr>
              <a:t>在两个方面：</a:t>
            </a:r>
            <a:endParaRPr lang="en-US" altLang="zh-CN" sz="2400" dirty="0" smtClean="0">
              <a:latin typeface="楷体" panose="02010609060101010101" pitchFamily="49" charset="-122"/>
              <a:ea typeface="楷体" panose="02010609060101010101" pitchFamily="49" charset="-122"/>
            </a:endParaRPr>
          </a:p>
          <a:p>
            <a:pPr marL="0" indent="0">
              <a:buNone/>
            </a:pPr>
            <a:r>
              <a:rPr lang="zh-CN" altLang="en-US" sz="2400" dirty="0" smtClean="0">
                <a:latin typeface="楷体" panose="02010609060101010101" pitchFamily="49" charset="-122"/>
                <a:ea typeface="楷体" panose="02010609060101010101" pitchFamily="49" charset="-122"/>
              </a:rPr>
              <a:t>第一，公民科学素质水平</a:t>
            </a:r>
            <a:r>
              <a:rPr lang="zh-CN" altLang="en-US" sz="2400" dirty="0" smtClean="0">
                <a:solidFill>
                  <a:srgbClr val="00B050"/>
                </a:solidFill>
                <a:latin typeface="楷体" panose="02010609060101010101" pitchFamily="49" charset="-122"/>
                <a:ea typeface="楷体" panose="02010609060101010101" pitchFamily="49" charset="-122"/>
              </a:rPr>
              <a:t>起点低</a:t>
            </a:r>
            <a:endParaRPr lang="en-US" altLang="zh-CN" sz="2400" dirty="0" smtClean="0">
              <a:solidFill>
                <a:srgbClr val="00B050"/>
              </a:solidFill>
              <a:latin typeface="楷体" panose="02010609060101010101" pitchFamily="49" charset="-122"/>
              <a:ea typeface="楷体" panose="02010609060101010101" pitchFamily="49" charset="-122"/>
            </a:endParaRPr>
          </a:p>
          <a:p>
            <a:pPr marL="0" indent="0">
              <a:buNone/>
            </a:pPr>
            <a:r>
              <a:rPr lang="zh-CN" altLang="en-US" sz="2400" dirty="0" smtClean="0">
                <a:latin typeface="楷体" panose="02010609060101010101" pitchFamily="49" charset="-122"/>
                <a:ea typeface="楷体" panose="02010609060101010101" pitchFamily="49" charset="-122"/>
              </a:rPr>
              <a:t>第二，公民科学素质水平</a:t>
            </a:r>
            <a:r>
              <a:rPr lang="zh-CN" altLang="en-US" sz="2400" dirty="0" smtClean="0">
                <a:solidFill>
                  <a:srgbClr val="00B050"/>
                </a:solidFill>
                <a:latin typeface="楷体" panose="02010609060101010101" pitchFamily="49" charset="-122"/>
                <a:ea typeface="楷体" panose="02010609060101010101" pitchFamily="49" charset="-122"/>
              </a:rPr>
              <a:t>增长的幅度普遍较小</a:t>
            </a:r>
            <a:endParaRPr lang="en-US" altLang="zh-CN" sz="2400" dirty="0" smtClean="0">
              <a:solidFill>
                <a:srgbClr val="00B050"/>
              </a:solidFill>
              <a:latin typeface="楷体" panose="02010609060101010101" pitchFamily="49" charset="-122"/>
              <a:ea typeface="楷体" panose="02010609060101010101" pitchFamily="49" charset="-122"/>
            </a:endParaRPr>
          </a:p>
          <a:p>
            <a:r>
              <a:rPr lang="zh-CN" altLang="en-US" sz="2400" dirty="0" smtClean="0"/>
              <a:t>公民科学素质水平呈现</a:t>
            </a:r>
            <a:r>
              <a:rPr lang="zh-CN" altLang="en-US" sz="2400" dirty="0"/>
              <a:t>出</a:t>
            </a:r>
            <a:r>
              <a:rPr lang="zh-CN" altLang="en-US" sz="2400" dirty="0">
                <a:solidFill>
                  <a:srgbClr val="FF0000"/>
                </a:solidFill>
              </a:rPr>
              <a:t>与经济社会发展相</a:t>
            </a:r>
            <a:r>
              <a:rPr lang="zh-CN" altLang="en-US" sz="2400" dirty="0" smtClean="0">
                <a:solidFill>
                  <a:srgbClr val="FF0000"/>
                </a:solidFill>
              </a:rPr>
              <a:t>匹配</a:t>
            </a:r>
            <a:r>
              <a:rPr lang="zh-CN" altLang="en-US" sz="2400" dirty="0"/>
              <a:t>的</a:t>
            </a:r>
            <a:r>
              <a:rPr lang="zh-CN" altLang="en-US" sz="2400" dirty="0" smtClean="0"/>
              <a:t>特征。</a:t>
            </a:r>
            <a:endParaRPr lang="en-US" altLang="zh-CN" sz="2400" dirty="0"/>
          </a:p>
          <a:p>
            <a:endParaRPr lang="en-US" altLang="zh-CN" dirty="0" smtClean="0">
              <a:solidFill>
                <a:srgbClr val="00B050"/>
              </a:solidFill>
            </a:endParaRPr>
          </a:p>
          <a:p>
            <a:endParaRPr lang="zh-CN" altLang="en-US" dirty="0"/>
          </a:p>
        </p:txBody>
      </p:sp>
      <p:sp>
        <p:nvSpPr>
          <p:cNvPr id="3" name="标题 2"/>
          <p:cNvSpPr>
            <a:spLocks noGrp="1"/>
          </p:cNvSpPr>
          <p:nvPr>
            <p:ph type="title"/>
          </p:nvPr>
        </p:nvSpPr>
        <p:spPr/>
        <p:txBody>
          <a:bodyPr/>
          <a:lstStyle/>
          <a:p>
            <a:r>
              <a:rPr lang="zh-CN" altLang="en-US" dirty="0" smtClean="0"/>
              <a:t>我国各地区</a:t>
            </a:r>
            <a:r>
              <a:rPr lang="zh-CN" altLang="en-US" dirty="0"/>
              <a:t>公民科学</a:t>
            </a:r>
            <a:r>
              <a:rPr lang="zh-CN" altLang="en-US" dirty="0" smtClean="0"/>
              <a:t>素质水平发展</a:t>
            </a:r>
            <a:r>
              <a:rPr lang="zh-CN" altLang="en-US" dirty="0"/>
              <a:t>状况</a:t>
            </a:r>
          </a:p>
        </p:txBody>
      </p:sp>
    </p:spTree>
    <p:extLst>
      <p:ext uri="{BB962C8B-B14F-4D97-AF65-F5344CB8AC3E}">
        <p14:creationId xmlns:p14="http://schemas.microsoft.com/office/powerpoint/2010/main" val="397284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3143" y="1175657"/>
            <a:ext cx="8882743" cy="5068389"/>
          </a:xfrm>
        </p:spPr>
      </p:pic>
      <p:sp>
        <p:nvSpPr>
          <p:cNvPr id="3" name="标题 2"/>
          <p:cNvSpPr>
            <a:spLocks noGrp="1"/>
          </p:cNvSpPr>
          <p:nvPr>
            <p:ph type="title"/>
          </p:nvPr>
        </p:nvSpPr>
        <p:spPr>
          <a:xfrm>
            <a:off x="752187" y="18554"/>
            <a:ext cx="10538791" cy="1021543"/>
          </a:xfrm>
        </p:spPr>
        <p:txBody>
          <a:bodyPr/>
          <a:lstStyle/>
          <a:p>
            <a:r>
              <a:rPr lang="zh-CN" altLang="en-US" dirty="0"/>
              <a:t>不同文化程度公民的科学素质发展状况</a:t>
            </a:r>
          </a:p>
        </p:txBody>
      </p:sp>
      <p:sp>
        <p:nvSpPr>
          <p:cNvPr id="5" name="文本框 4"/>
          <p:cNvSpPr txBox="1"/>
          <p:nvPr/>
        </p:nvSpPr>
        <p:spPr>
          <a:xfrm>
            <a:off x="1280160" y="6244046"/>
            <a:ext cx="6958149" cy="646331"/>
          </a:xfrm>
          <a:prstGeom prst="rect">
            <a:avLst/>
          </a:prstGeom>
          <a:noFill/>
        </p:spPr>
        <p:txBody>
          <a:bodyPr wrap="square" rtlCol="0">
            <a:spAutoFit/>
          </a:bodyPr>
          <a:lstStyle/>
          <a:p>
            <a:r>
              <a:rPr lang="zh-CN" altLang="en-US" dirty="0"/>
              <a:t>图片来源于中国科普研究所</a:t>
            </a:r>
            <a:r>
              <a:rPr lang="en-US" altLang="zh-CN" dirty="0"/>
              <a:t>2018</a:t>
            </a:r>
            <a:r>
              <a:rPr lang="zh-CN" altLang="en-US" dirty="0"/>
              <a:t>年中国公民科学素质抽样调查报告</a:t>
            </a:r>
          </a:p>
          <a:p>
            <a:endParaRPr lang="zh-CN" altLang="en-US" dirty="0"/>
          </a:p>
        </p:txBody>
      </p:sp>
    </p:spTree>
    <p:extLst>
      <p:ext uri="{BB962C8B-B14F-4D97-AF65-F5344CB8AC3E}">
        <p14:creationId xmlns:p14="http://schemas.microsoft.com/office/powerpoint/2010/main" val="9679481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fontAlgn="auto">
              <a:lnSpc>
                <a:spcPct val="100000"/>
              </a:lnSpc>
            </a:pPr>
            <a:r>
              <a:rPr lang="zh-CN" altLang="en-US" sz="2400" dirty="0" smtClean="0"/>
              <a:t>与 </a:t>
            </a:r>
            <a:r>
              <a:rPr lang="en-US" altLang="zh-CN" sz="2400" dirty="0"/>
              <a:t>2015</a:t>
            </a:r>
            <a:r>
              <a:rPr lang="zh-CN" altLang="en-US" sz="2400" dirty="0"/>
              <a:t>年相比，高中、大学专科、大学本科</a:t>
            </a:r>
            <a:r>
              <a:rPr lang="zh-CN" altLang="en-US" sz="2400" dirty="0" smtClean="0"/>
              <a:t>及以上</a:t>
            </a:r>
            <a:r>
              <a:rPr lang="zh-CN" altLang="en-US" sz="2400" dirty="0"/>
              <a:t>文化程度公民具备科学素质的比例均</a:t>
            </a:r>
            <a:r>
              <a:rPr lang="zh-CN" altLang="en-US" sz="2400" dirty="0" smtClean="0"/>
              <a:t>有所</a:t>
            </a:r>
            <a:r>
              <a:rPr lang="zh-CN" altLang="en-US" sz="2400" dirty="0"/>
              <a:t>下降，在历次调查中首次出现</a:t>
            </a:r>
            <a:r>
              <a:rPr lang="zh-CN" altLang="en-US" sz="2400" dirty="0">
                <a:solidFill>
                  <a:srgbClr val="00B050"/>
                </a:solidFill>
              </a:rPr>
              <a:t>文化程度</a:t>
            </a:r>
            <a:r>
              <a:rPr lang="zh-CN" altLang="en-US" sz="2400" dirty="0" smtClean="0">
                <a:solidFill>
                  <a:srgbClr val="00B050"/>
                </a:solidFill>
              </a:rPr>
              <a:t>较高</a:t>
            </a:r>
            <a:r>
              <a:rPr lang="zh-CN" altLang="en-US" sz="2400" dirty="0">
                <a:solidFill>
                  <a:srgbClr val="00B050"/>
                </a:solidFill>
              </a:rPr>
              <a:t>人群具备科学素质的比例下降</a:t>
            </a:r>
            <a:r>
              <a:rPr lang="zh-CN" altLang="en-US" sz="2400" dirty="0"/>
              <a:t>的状况</a:t>
            </a:r>
            <a:r>
              <a:rPr lang="zh-CN" altLang="en-US" sz="2400" dirty="0" smtClean="0"/>
              <a:t>。这表明：</a:t>
            </a:r>
            <a:endParaRPr lang="en-US" altLang="zh-CN" sz="2400" dirty="0" smtClean="0"/>
          </a:p>
          <a:p>
            <a:pPr marL="0" indent="0">
              <a:buNone/>
            </a:pPr>
            <a:r>
              <a:rPr lang="zh-CN" altLang="en-US" sz="2400" dirty="0" smtClean="0">
                <a:latin typeface="楷体" panose="02010609060101010101" pitchFamily="49" charset="-122"/>
                <a:ea typeface="楷体" panose="02010609060101010101" pitchFamily="49" charset="-122"/>
              </a:rPr>
              <a:t>    随着</a:t>
            </a:r>
            <a:r>
              <a:rPr lang="zh-CN" altLang="en-US" sz="2400" dirty="0">
                <a:latin typeface="楷体" panose="02010609060101010101" pitchFamily="49" charset="-122"/>
                <a:ea typeface="楷体" panose="02010609060101010101" pitchFamily="49" charset="-122"/>
              </a:rPr>
              <a:t>接受高等教育人口基数</a:t>
            </a:r>
            <a:r>
              <a:rPr lang="zh-CN" altLang="en-US" sz="2400" dirty="0" smtClean="0">
                <a:latin typeface="楷体" panose="02010609060101010101" pitchFamily="49" charset="-122"/>
                <a:ea typeface="楷体" panose="02010609060101010101" pitchFamily="49" charset="-122"/>
              </a:rPr>
              <a:t>的不断增加，如何</a:t>
            </a:r>
            <a:r>
              <a:rPr lang="zh-CN" altLang="en-US" sz="2400" dirty="0">
                <a:latin typeface="楷体" panose="02010609060101010101" pitchFamily="49" charset="-122"/>
                <a:ea typeface="楷体" panose="02010609060101010101" pitchFamily="49" charset="-122"/>
              </a:rPr>
              <a:t>保证</a:t>
            </a:r>
            <a:r>
              <a:rPr lang="zh-CN" altLang="en-US" sz="2400" dirty="0">
                <a:solidFill>
                  <a:schemeClr val="accent3"/>
                </a:solidFill>
                <a:latin typeface="楷体" panose="02010609060101010101" pitchFamily="49" charset="-122"/>
                <a:ea typeface="楷体" panose="02010609060101010101" pitchFamily="49" charset="-122"/>
              </a:rPr>
              <a:t>具备科学素质的人数</a:t>
            </a:r>
            <a:r>
              <a:rPr lang="zh-CN" altLang="en-US" sz="2400" dirty="0" smtClean="0">
                <a:solidFill>
                  <a:schemeClr val="accent3"/>
                </a:solidFill>
                <a:latin typeface="楷体" panose="02010609060101010101" pitchFamily="49" charset="-122"/>
                <a:ea typeface="楷体" panose="02010609060101010101" pitchFamily="49" charset="-122"/>
              </a:rPr>
              <a:t>也能</a:t>
            </a:r>
            <a:r>
              <a:rPr lang="zh-CN" altLang="en-US" sz="2400" dirty="0">
                <a:solidFill>
                  <a:schemeClr val="accent3"/>
                </a:solidFill>
                <a:latin typeface="楷体" panose="02010609060101010101" pitchFamily="49" charset="-122"/>
                <a:ea typeface="楷体" panose="02010609060101010101" pitchFamily="49" charset="-122"/>
              </a:rPr>
              <a:t>同比例增加</a:t>
            </a:r>
            <a:r>
              <a:rPr lang="zh-CN" altLang="en-US" sz="2400" dirty="0">
                <a:latin typeface="楷体" panose="02010609060101010101" pitchFamily="49" charset="-122"/>
                <a:ea typeface="楷体" panose="02010609060101010101" pitchFamily="49" charset="-122"/>
              </a:rPr>
              <a:t>的问题应引起足够重视</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0" indent="0">
              <a:buNone/>
            </a:pPr>
            <a:r>
              <a:rPr lang="zh-CN" altLang="en-US" sz="2400" dirty="0" smtClean="0">
                <a:latin typeface="楷体" panose="02010609060101010101" pitchFamily="49" charset="-122"/>
                <a:ea typeface="楷体" panose="02010609060101010101" pitchFamily="49" charset="-122"/>
              </a:rPr>
              <a:t>    高</a:t>
            </a:r>
            <a:r>
              <a:rPr lang="zh-CN" altLang="en-US" sz="2400" dirty="0">
                <a:latin typeface="楷体" panose="02010609060101010101" pitchFamily="49" charset="-122"/>
                <a:ea typeface="楷体" panose="02010609060101010101" pitchFamily="49" charset="-122"/>
              </a:rPr>
              <a:t>文化程度人群的科学素质已</a:t>
            </a:r>
            <a:r>
              <a:rPr lang="zh-CN" altLang="en-US" sz="2400" dirty="0" smtClean="0">
                <a:latin typeface="楷体" panose="02010609060101010101" pitchFamily="49" charset="-122"/>
                <a:ea typeface="楷体" panose="02010609060101010101" pitchFamily="49" charset="-122"/>
              </a:rPr>
              <a:t>进入</a:t>
            </a:r>
            <a:r>
              <a:rPr lang="zh-CN" altLang="en-US" sz="2400" dirty="0">
                <a:latin typeface="楷体" panose="02010609060101010101" pitchFamily="49" charset="-122"/>
                <a:ea typeface="楷体" panose="02010609060101010101" pitchFamily="49" charset="-122"/>
              </a:rPr>
              <a:t>高位增长和缓慢提升阶段，如何</a:t>
            </a:r>
            <a:r>
              <a:rPr lang="zh-CN" altLang="en-US" sz="2400" dirty="0">
                <a:solidFill>
                  <a:schemeClr val="accent3"/>
                </a:solidFill>
                <a:latin typeface="楷体" panose="02010609060101010101" pitchFamily="49" charset="-122"/>
                <a:ea typeface="楷体" panose="02010609060101010101" pitchFamily="49" charset="-122"/>
              </a:rPr>
              <a:t>保持其</a:t>
            </a:r>
            <a:r>
              <a:rPr lang="zh-CN" altLang="en-US" sz="2400" dirty="0" smtClean="0">
                <a:solidFill>
                  <a:schemeClr val="accent3"/>
                </a:solidFill>
                <a:latin typeface="楷体" panose="02010609060101010101" pitchFamily="49" charset="-122"/>
                <a:ea typeface="楷体" panose="02010609060101010101" pitchFamily="49" charset="-122"/>
              </a:rPr>
              <a:t>科学</a:t>
            </a:r>
            <a:r>
              <a:rPr lang="zh-CN" altLang="en-US" sz="2400" dirty="0">
                <a:solidFill>
                  <a:schemeClr val="accent3"/>
                </a:solidFill>
                <a:latin typeface="楷体" panose="02010609060101010101" pitchFamily="49" charset="-122"/>
                <a:ea typeface="楷体" panose="02010609060101010101" pitchFamily="49" charset="-122"/>
              </a:rPr>
              <a:t>素质水平在高位不出现快速下降</a:t>
            </a:r>
            <a:r>
              <a:rPr lang="zh-CN" altLang="en-US" sz="2400" dirty="0">
                <a:latin typeface="楷体" panose="02010609060101010101" pitchFamily="49" charset="-122"/>
                <a:ea typeface="楷体" panose="02010609060101010101" pitchFamily="49" charset="-122"/>
              </a:rPr>
              <a:t>的问题</a:t>
            </a:r>
            <a:r>
              <a:rPr lang="zh-CN" altLang="en-US" sz="2400" dirty="0" smtClean="0">
                <a:latin typeface="楷体" panose="02010609060101010101" pitchFamily="49" charset="-122"/>
                <a:ea typeface="楷体" panose="02010609060101010101" pitchFamily="49" charset="-122"/>
              </a:rPr>
              <a:t>也值得</a:t>
            </a:r>
            <a:r>
              <a:rPr lang="zh-CN" altLang="en-US" sz="2400" dirty="0">
                <a:latin typeface="楷体" panose="02010609060101010101" pitchFamily="49" charset="-122"/>
                <a:ea typeface="楷体" panose="02010609060101010101" pitchFamily="49" charset="-122"/>
              </a:rPr>
              <a:t>深入</a:t>
            </a:r>
            <a:r>
              <a:rPr lang="zh-CN" altLang="en-US" sz="2400" dirty="0" smtClean="0">
                <a:latin typeface="楷体" panose="02010609060101010101" pitchFamily="49" charset="-122"/>
                <a:ea typeface="楷体" panose="02010609060101010101" pitchFamily="49" charset="-122"/>
              </a:rPr>
              <a:t>研究。</a:t>
            </a:r>
            <a:endParaRPr lang="zh-CN" altLang="en-US" sz="2400" dirty="0">
              <a:latin typeface="楷体" panose="02010609060101010101" pitchFamily="49" charset="-122"/>
              <a:ea typeface="楷体" panose="02010609060101010101" pitchFamily="49" charset="-122"/>
            </a:endParaRPr>
          </a:p>
        </p:txBody>
      </p:sp>
      <p:sp>
        <p:nvSpPr>
          <p:cNvPr id="3" name="标题 2"/>
          <p:cNvSpPr>
            <a:spLocks noGrp="1"/>
          </p:cNvSpPr>
          <p:nvPr>
            <p:ph type="title"/>
          </p:nvPr>
        </p:nvSpPr>
        <p:spPr/>
        <p:txBody>
          <a:bodyPr/>
          <a:lstStyle/>
          <a:p>
            <a:r>
              <a:rPr lang="zh-CN" altLang="en-US" dirty="0"/>
              <a:t>不同文化程度公民的科学素质发展</a:t>
            </a:r>
            <a:r>
              <a:rPr lang="zh-CN" altLang="en-US" dirty="0" smtClean="0"/>
              <a:t>状况分析</a:t>
            </a:r>
            <a:endParaRPr lang="zh-CN" altLang="en-US" dirty="0"/>
          </a:p>
        </p:txBody>
      </p:sp>
    </p:spTree>
    <p:extLst>
      <p:ext uri="{BB962C8B-B14F-4D97-AF65-F5344CB8AC3E}">
        <p14:creationId xmlns:p14="http://schemas.microsoft.com/office/powerpoint/2010/main" val="1137193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1520" y="957943"/>
            <a:ext cx="8038011" cy="5329645"/>
          </a:xfrm>
        </p:spPr>
      </p:pic>
      <p:sp>
        <p:nvSpPr>
          <p:cNvPr id="3" name="标题 2"/>
          <p:cNvSpPr>
            <a:spLocks noGrp="1"/>
          </p:cNvSpPr>
          <p:nvPr>
            <p:ph type="title"/>
          </p:nvPr>
        </p:nvSpPr>
        <p:spPr>
          <a:xfrm>
            <a:off x="872159" y="-63600"/>
            <a:ext cx="10538791" cy="1021543"/>
          </a:xfrm>
        </p:spPr>
        <p:txBody>
          <a:bodyPr/>
          <a:lstStyle/>
          <a:p>
            <a:r>
              <a:rPr lang="zh-CN" altLang="en-US" dirty="0"/>
              <a:t>不同年龄公民的科学素质发展状况</a:t>
            </a:r>
          </a:p>
        </p:txBody>
      </p:sp>
      <p:sp>
        <p:nvSpPr>
          <p:cNvPr id="5" name="文本框 4"/>
          <p:cNvSpPr txBox="1"/>
          <p:nvPr/>
        </p:nvSpPr>
        <p:spPr>
          <a:xfrm>
            <a:off x="1053737" y="6357257"/>
            <a:ext cx="7010400" cy="646331"/>
          </a:xfrm>
          <a:prstGeom prst="rect">
            <a:avLst/>
          </a:prstGeom>
          <a:noFill/>
        </p:spPr>
        <p:txBody>
          <a:bodyPr wrap="square" rtlCol="0">
            <a:spAutoFit/>
          </a:bodyPr>
          <a:lstStyle/>
          <a:p>
            <a:r>
              <a:rPr lang="zh-CN" altLang="en-US" dirty="0"/>
              <a:t>图片来源于中国科普研究所</a:t>
            </a:r>
            <a:r>
              <a:rPr lang="en-US" altLang="zh-CN" dirty="0"/>
              <a:t>2018</a:t>
            </a:r>
            <a:r>
              <a:rPr lang="zh-CN" altLang="en-US" dirty="0"/>
              <a:t>年中国公民科学素质抽样调查报告</a:t>
            </a:r>
          </a:p>
          <a:p>
            <a:endParaRPr lang="zh-CN" altLang="en-US" dirty="0"/>
          </a:p>
        </p:txBody>
      </p:sp>
      <p:cxnSp>
        <p:nvCxnSpPr>
          <p:cNvPr id="6" name="直接连接符 5"/>
          <p:cNvCxnSpPr/>
          <p:nvPr/>
        </p:nvCxnSpPr>
        <p:spPr>
          <a:xfrm>
            <a:off x="404849" y="3455176"/>
            <a:ext cx="9423206" cy="2094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3695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indent="0" fontAlgn="auto">
              <a:lnSpc>
                <a:spcPct val="100000"/>
              </a:lnSpc>
            </a:pPr>
            <a:r>
              <a:rPr lang="zh-CN" altLang="en-US" sz="2400" b="0" dirty="0"/>
              <a:t>各年龄段公民的科学素质水平均有不同 程度</a:t>
            </a:r>
            <a:r>
              <a:rPr lang="zh-CN" altLang="en-US" sz="2400" b="0" dirty="0" smtClean="0"/>
              <a:t>提升</a:t>
            </a:r>
            <a:r>
              <a:rPr lang="zh-CN" altLang="en-US" sz="2400" b="0" dirty="0"/>
              <a:t>：</a:t>
            </a:r>
            <a:endParaRPr lang="en-US" altLang="zh-CN" sz="2400" b="0" dirty="0" smtClean="0"/>
          </a:p>
          <a:p>
            <a:pPr indent="0" fontAlgn="auto">
              <a:lnSpc>
                <a:spcPct val="100000"/>
              </a:lnSpc>
              <a:buFont typeface="Wingdings" panose="05000000000000000000" pitchFamily="2" charset="2"/>
              <a:buChar char="ü"/>
            </a:pPr>
            <a:r>
              <a:rPr lang="en-US" altLang="zh-CN" sz="2400" b="0" dirty="0" smtClean="0"/>
              <a:t>18</a:t>
            </a:r>
            <a:r>
              <a:rPr lang="zh-CN" altLang="en-US" sz="2400" b="0" dirty="0"/>
              <a:t>至</a:t>
            </a:r>
            <a:r>
              <a:rPr lang="en-US" altLang="zh-CN" sz="2400" b="0" dirty="0"/>
              <a:t>39</a:t>
            </a:r>
            <a:r>
              <a:rPr lang="zh-CN" altLang="en-US" sz="2400" b="0" dirty="0"/>
              <a:t>岁公民提升的幅度较大</a:t>
            </a:r>
            <a:r>
              <a:rPr lang="zh-CN" altLang="en-US" sz="2400" b="0" dirty="0" smtClean="0"/>
              <a:t>，具备</a:t>
            </a:r>
            <a:r>
              <a:rPr lang="zh-CN" altLang="en-US" sz="2400" b="0" dirty="0"/>
              <a:t>科学素质的比例均超过</a:t>
            </a:r>
            <a:r>
              <a:rPr lang="en-US" altLang="zh-CN" sz="2400" b="0" dirty="0"/>
              <a:t>10</a:t>
            </a:r>
            <a:r>
              <a:rPr lang="en-US" altLang="zh-CN" sz="2400" b="0" dirty="0" smtClean="0"/>
              <a:t>%</a:t>
            </a:r>
            <a:r>
              <a:rPr lang="zh-CN" altLang="en-US" sz="2400" b="0" dirty="0"/>
              <a:t>为中国进入创新型国家奠定了</a:t>
            </a:r>
            <a:r>
              <a:rPr lang="zh-CN" altLang="en-US" sz="2400" b="0" dirty="0" smtClean="0"/>
              <a:t>优质科技人才基础；</a:t>
            </a:r>
            <a:endParaRPr lang="en-US" altLang="zh-CN" sz="2400" b="0" dirty="0" smtClean="0"/>
          </a:p>
          <a:p>
            <a:pPr indent="0" fontAlgn="auto">
              <a:lnSpc>
                <a:spcPct val="100000"/>
              </a:lnSpc>
              <a:buFont typeface="Wingdings" panose="05000000000000000000" pitchFamily="2" charset="2"/>
              <a:buChar char="ü"/>
            </a:pPr>
            <a:r>
              <a:rPr lang="zh-CN" altLang="en-US" sz="2400" b="0" dirty="0" smtClean="0"/>
              <a:t> </a:t>
            </a:r>
            <a:r>
              <a:rPr lang="en-US" altLang="zh-CN" sz="2400" b="0" dirty="0"/>
              <a:t>50</a:t>
            </a:r>
            <a:r>
              <a:rPr lang="zh-CN" altLang="en-US" sz="2400" b="0" dirty="0"/>
              <a:t>至</a:t>
            </a:r>
            <a:r>
              <a:rPr lang="en-US" altLang="zh-CN" sz="2400" b="0" dirty="0"/>
              <a:t>59</a:t>
            </a:r>
            <a:r>
              <a:rPr lang="zh-CN" altLang="en-US" sz="2400" b="0" dirty="0"/>
              <a:t>岁公民提升的速度</a:t>
            </a:r>
            <a:r>
              <a:rPr lang="zh-CN" altLang="en-US" sz="2400" b="0" dirty="0" smtClean="0"/>
              <a:t>最快，增幅超过一倍；</a:t>
            </a:r>
            <a:endParaRPr lang="en-US" altLang="zh-CN" sz="2400" b="0" dirty="0" smtClean="0"/>
          </a:p>
          <a:p>
            <a:pPr indent="0" fontAlgn="auto">
              <a:lnSpc>
                <a:spcPct val="100000"/>
              </a:lnSpc>
              <a:buFont typeface="Wingdings" panose="05000000000000000000" pitchFamily="2" charset="2"/>
              <a:buChar char="ü"/>
            </a:pPr>
            <a:r>
              <a:rPr lang="en-US" altLang="zh-CN" sz="2400" b="0" dirty="0" smtClean="0"/>
              <a:t>60 </a:t>
            </a:r>
            <a:r>
              <a:rPr lang="zh-CN" altLang="en-US" sz="2400" b="0" dirty="0"/>
              <a:t>至 </a:t>
            </a:r>
            <a:r>
              <a:rPr lang="en-US" altLang="zh-CN" sz="2400" b="0" dirty="0"/>
              <a:t>69 </a:t>
            </a:r>
            <a:r>
              <a:rPr lang="zh-CN" altLang="en-US" sz="2400" b="0" dirty="0"/>
              <a:t>岁公民增长较</a:t>
            </a:r>
            <a:r>
              <a:rPr lang="zh-CN" altLang="en-US" sz="2400" b="0" dirty="0" smtClean="0"/>
              <a:t>慢，增幅</a:t>
            </a:r>
            <a:r>
              <a:rPr lang="zh-CN" altLang="en-US" sz="2400" b="0" dirty="0"/>
              <a:t>仅有 </a:t>
            </a:r>
            <a:r>
              <a:rPr lang="en-US" altLang="zh-CN" sz="2400" b="0" dirty="0"/>
              <a:t>0.4 </a:t>
            </a:r>
            <a:r>
              <a:rPr lang="zh-CN" altLang="en-US" sz="2400" b="0" dirty="0"/>
              <a:t>个</a:t>
            </a:r>
            <a:r>
              <a:rPr lang="zh-CN" altLang="en-US" sz="2400" b="0" dirty="0" smtClean="0"/>
              <a:t>百分点</a:t>
            </a:r>
            <a:r>
              <a:rPr lang="zh-CN" altLang="en-US" sz="2400" b="0" dirty="0"/>
              <a:t>。</a:t>
            </a:r>
            <a:endParaRPr lang="en-US" altLang="zh-CN" sz="2400" b="0" dirty="0" smtClean="0"/>
          </a:p>
          <a:p>
            <a:pPr marL="0" indent="0" fontAlgn="auto">
              <a:lnSpc>
                <a:spcPct val="100000"/>
              </a:lnSpc>
              <a:buNone/>
            </a:pPr>
            <a:r>
              <a:rPr lang="zh-CN" altLang="en-US" sz="2400" b="0" dirty="0" smtClean="0"/>
              <a:t>这表明：</a:t>
            </a:r>
            <a:endParaRPr lang="en-US" altLang="zh-CN" sz="2400" b="0" dirty="0" smtClean="0"/>
          </a:p>
          <a:p>
            <a:pPr marL="0" indent="0" fontAlgn="auto">
              <a:lnSpc>
                <a:spcPct val="100000"/>
              </a:lnSpc>
              <a:buNone/>
            </a:pPr>
            <a:r>
              <a:rPr lang="zh-CN" altLang="en-US" sz="2400" b="0" dirty="0" smtClean="0">
                <a:latin typeface="楷体" panose="02010609060101010101" pitchFamily="49" charset="-122"/>
                <a:ea typeface="楷体" panose="02010609060101010101" pitchFamily="49" charset="-122"/>
              </a:rPr>
              <a:t>随着</a:t>
            </a:r>
            <a:r>
              <a:rPr lang="zh-CN" altLang="en-US" sz="2400" b="0" dirty="0">
                <a:latin typeface="楷体" panose="02010609060101010101" pitchFamily="49" charset="-122"/>
                <a:ea typeface="楷体" panose="02010609060101010101" pitchFamily="49" charset="-122"/>
              </a:rPr>
              <a:t>老龄化社会的到来</a:t>
            </a:r>
            <a:r>
              <a:rPr lang="zh-CN" altLang="en-US" sz="2400" b="0" dirty="0" smtClean="0">
                <a:latin typeface="楷体" panose="02010609060101010101" pitchFamily="49" charset="-122"/>
                <a:ea typeface="楷体" panose="02010609060101010101" pitchFamily="49" charset="-122"/>
              </a:rPr>
              <a:t>，</a:t>
            </a:r>
            <a:r>
              <a:rPr lang="zh-CN" altLang="en-US" sz="2400" b="0" dirty="0" smtClean="0">
                <a:solidFill>
                  <a:schemeClr val="accent3"/>
                </a:solidFill>
                <a:latin typeface="楷体" panose="02010609060101010101" pitchFamily="49" charset="-122"/>
                <a:ea typeface="楷体" panose="02010609060101010101" pitchFamily="49" charset="-122"/>
              </a:rPr>
              <a:t>提升</a:t>
            </a:r>
            <a:r>
              <a:rPr lang="zh-CN" altLang="en-US" sz="2400" b="0" dirty="0">
                <a:solidFill>
                  <a:schemeClr val="accent3"/>
                </a:solidFill>
                <a:latin typeface="楷体" panose="02010609060101010101" pitchFamily="49" charset="-122"/>
                <a:ea typeface="楷体" panose="02010609060101010101" pitchFamily="49" charset="-122"/>
              </a:rPr>
              <a:t>老年群体的科学素质工作</a:t>
            </a:r>
            <a:r>
              <a:rPr lang="zh-CN" altLang="en-US" sz="2400" b="0" dirty="0">
                <a:latin typeface="楷体" panose="02010609060101010101" pitchFamily="49" charset="-122"/>
                <a:ea typeface="楷体" panose="02010609060101010101" pitchFamily="49" charset="-122"/>
              </a:rPr>
              <a:t>将更加</a:t>
            </a:r>
            <a:r>
              <a:rPr lang="zh-CN" altLang="en-US" sz="2400" b="0" dirty="0" smtClean="0">
                <a:latin typeface="楷体" panose="02010609060101010101" pitchFamily="49" charset="-122"/>
                <a:ea typeface="楷体" panose="02010609060101010101" pitchFamily="49" charset="-122"/>
              </a:rPr>
              <a:t>任重道远。</a:t>
            </a:r>
            <a:endParaRPr lang="en-US" altLang="zh-CN" sz="2400" b="0" dirty="0" smtClean="0">
              <a:latin typeface="楷体" panose="02010609060101010101" pitchFamily="49" charset="-122"/>
              <a:ea typeface="楷体" panose="02010609060101010101" pitchFamily="49" charset="-122"/>
            </a:endParaRPr>
          </a:p>
          <a:p>
            <a:pPr indent="0" fontAlgn="auto">
              <a:lnSpc>
                <a:spcPct val="100000"/>
              </a:lnSpc>
            </a:pPr>
            <a:endParaRPr lang="zh-CN" altLang="en-US" dirty="0"/>
          </a:p>
        </p:txBody>
      </p:sp>
      <p:sp>
        <p:nvSpPr>
          <p:cNvPr id="3" name="标题 2"/>
          <p:cNvSpPr>
            <a:spLocks noGrp="1"/>
          </p:cNvSpPr>
          <p:nvPr>
            <p:ph type="title"/>
          </p:nvPr>
        </p:nvSpPr>
        <p:spPr/>
        <p:txBody>
          <a:bodyPr/>
          <a:lstStyle/>
          <a:p>
            <a:r>
              <a:rPr lang="zh-CN" altLang="en-US" dirty="0"/>
              <a:t>不同年龄公民的科学素质发展</a:t>
            </a:r>
            <a:r>
              <a:rPr lang="zh-CN" altLang="en-US" dirty="0" smtClean="0"/>
              <a:t>状况分析</a:t>
            </a:r>
            <a:endParaRPr lang="zh-CN" altLang="en-US" dirty="0"/>
          </a:p>
        </p:txBody>
      </p:sp>
    </p:spTree>
    <p:extLst>
      <p:ext uri="{BB962C8B-B14F-4D97-AF65-F5344CB8AC3E}">
        <p14:creationId xmlns:p14="http://schemas.microsoft.com/office/powerpoint/2010/main" val="373925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8362" y="2349922"/>
            <a:ext cx="8623106" cy="7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4000" b="1" dirty="0" smtClean="0">
                <a:solidFill>
                  <a:srgbClr val="FDCB34"/>
                </a:solidFill>
                <a:latin typeface="微软雅黑" panose="020B0503020204020204" charset="-122"/>
                <a:ea typeface="微软雅黑" panose="020B0503020204020204" charset="-122"/>
              </a:rPr>
              <a:t>科技普及法修改及完善建议</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charset="-122"/>
                <a:ea typeface="微软雅黑" panose="020B050302020402020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15897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265827" y="3266712"/>
            <a:ext cx="10515600" cy="3008446"/>
          </a:xfrm>
          <a:prstGeom prst="rect">
            <a:avLst/>
          </a:prstGeom>
        </p:spPr>
      </p:pic>
      <p:sp>
        <p:nvSpPr>
          <p:cNvPr id="3" name="标题 2"/>
          <p:cNvSpPr>
            <a:spLocks noGrp="1"/>
          </p:cNvSpPr>
          <p:nvPr>
            <p:ph type="title"/>
          </p:nvPr>
        </p:nvSpPr>
        <p:spPr/>
        <p:txBody>
          <a:bodyPr>
            <a:normAutofit/>
          </a:bodyPr>
          <a:lstStyle/>
          <a:p>
            <a:r>
              <a:rPr lang="zh-CN" altLang="en-US" sz="3600" dirty="0" smtClean="0"/>
              <a:t>引言：关于科普的直观概览</a:t>
            </a:r>
            <a:endParaRPr lang="zh-CN" altLang="en-US" sz="3600" dirty="0"/>
          </a:p>
        </p:txBody>
      </p:sp>
      <p:pic>
        <p:nvPicPr>
          <p:cNvPr id="5" name="图片 4"/>
          <p:cNvPicPr>
            <a:picLocks noChangeAspect="1"/>
          </p:cNvPicPr>
          <p:nvPr/>
        </p:nvPicPr>
        <p:blipFill>
          <a:blip r:embed="rId3"/>
          <a:stretch>
            <a:fillRect/>
          </a:stretch>
        </p:blipFill>
        <p:spPr>
          <a:xfrm>
            <a:off x="265827" y="951832"/>
            <a:ext cx="10659201" cy="2628900"/>
          </a:xfrm>
          <a:prstGeom prst="rect">
            <a:avLst/>
          </a:prstGeom>
        </p:spPr>
      </p:pic>
    </p:spTree>
    <p:extLst>
      <p:ext uri="{BB962C8B-B14F-4D97-AF65-F5344CB8AC3E}">
        <p14:creationId xmlns:p14="http://schemas.microsoft.com/office/powerpoint/2010/main" val="23003796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sz="2400" dirty="0" smtClean="0"/>
              <a:t>1</a:t>
            </a:r>
            <a:r>
              <a:rPr lang="zh-CN" altLang="en-US" sz="2400" dirty="0" smtClean="0"/>
              <a:t>、科普法中</a:t>
            </a:r>
            <a:r>
              <a:rPr lang="zh-CN" altLang="en-US" sz="2400" b="1" dirty="0" smtClean="0">
                <a:solidFill>
                  <a:schemeClr val="accent3"/>
                </a:solidFill>
              </a:rPr>
              <a:t>“社会责任”的性质不明确</a:t>
            </a:r>
            <a:r>
              <a:rPr lang="zh-CN" altLang="en-US" sz="2400" dirty="0" smtClean="0"/>
              <a:t>：</a:t>
            </a:r>
            <a:endParaRPr lang="en-US" altLang="zh-CN" sz="2400" dirty="0" smtClean="0"/>
          </a:p>
          <a:p>
            <a:pPr marL="0" indent="0" fontAlgn="auto">
              <a:lnSpc>
                <a:spcPct val="100000"/>
              </a:lnSpc>
              <a:buNone/>
            </a:pPr>
            <a:r>
              <a:rPr lang="zh-CN" altLang="en-US" sz="2400" dirty="0" smtClean="0"/>
              <a:t>       </a:t>
            </a:r>
            <a:r>
              <a:rPr lang="zh-CN" altLang="en-US" sz="2400" b="1" dirty="0" smtClean="0"/>
              <a:t>科普法中对于各主体应当开展相应的科普工作的规定究竟是规定</a:t>
            </a:r>
            <a:r>
              <a:rPr lang="zh-CN" altLang="en-US" sz="2400" b="1" dirty="0" smtClean="0"/>
              <a:t>了一</a:t>
            </a:r>
            <a:r>
              <a:rPr lang="zh-CN" altLang="en-US" sz="2400" b="1" dirty="0" smtClean="0"/>
              <a:t>项</a:t>
            </a:r>
            <a:r>
              <a:rPr lang="zh-CN" altLang="en-US" sz="2400" b="1" dirty="0" smtClean="0">
                <a:solidFill>
                  <a:srgbClr val="00B050"/>
                </a:solidFill>
              </a:rPr>
              <a:t>法定义务</a:t>
            </a:r>
            <a:r>
              <a:rPr lang="zh-CN" altLang="en-US" sz="2400" b="1" dirty="0" smtClean="0"/>
              <a:t>，还是仅仅是一项</a:t>
            </a:r>
            <a:r>
              <a:rPr lang="zh-CN" altLang="en-US" sz="2400" b="1" dirty="0" smtClean="0">
                <a:solidFill>
                  <a:srgbClr val="00B050"/>
                </a:solidFill>
              </a:rPr>
              <a:t>倡议</a:t>
            </a:r>
            <a:r>
              <a:rPr lang="zh-CN" altLang="en-US" sz="2400" b="1" dirty="0" smtClean="0"/>
              <a:t>？</a:t>
            </a:r>
            <a:endParaRPr lang="en-US" altLang="zh-CN" sz="2400" b="1" dirty="0" smtClean="0"/>
          </a:p>
          <a:p>
            <a:pPr marL="0" indent="0" fontAlgn="auto">
              <a:lnSpc>
                <a:spcPct val="100000"/>
              </a:lnSpc>
              <a:buNone/>
            </a:pPr>
            <a:r>
              <a:rPr lang="zh-CN" altLang="en-US" sz="2400" b="1" dirty="0" smtClean="0">
                <a:latin typeface="楷体" panose="02010609060101010101" pitchFamily="49" charset="-122"/>
                <a:ea typeface="楷体" panose="02010609060101010101" pitchFamily="49" charset="-122"/>
              </a:rPr>
              <a:t>若是一项法定义务，那如何解释科普法并</a:t>
            </a:r>
            <a:r>
              <a:rPr lang="zh-CN" altLang="en-US" sz="2400" b="1" dirty="0" smtClean="0">
                <a:solidFill>
                  <a:srgbClr val="00B050"/>
                </a:solidFill>
                <a:latin typeface="楷体" panose="02010609060101010101" pitchFamily="49" charset="-122"/>
                <a:ea typeface="楷体" panose="02010609060101010101" pitchFamily="49" charset="-122"/>
              </a:rPr>
              <a:t>未对</a:t>
            </a:r>
            <a:r>
              <a:rPr lang="zh-CN" altLang="en-US" sz="2400" b="1" dirty="0" smtClean="0">
                <a:latin typeface="楷体" panose="02010609060101010101" pitchFamily="49" charset="-122"/>
                <a:ea typeface="楷体" panose="02010609060101010101" pitchFamily="49" charset="-122"/>
              </a:rPr>
              <a:t>违反该法定义务的</a:t>
            </a:r>
            <a:r>
              <a:rPr lang="zh-CN" altLang="en-US" sz="2400" b="1" dirty="0" smtClean="0">
                <a:solidFill>
                  <a:srgbClr val="00B050"/>
                </a:solidFill>
                <a:latin typeface="楷体" panose="02010609060101010101" pitchFamily="49" charset="-122"/>
                <a:ea typeface="楷体" panose="02010609060101010101" pitchFamily="49" charset="-122"/>
              </a:rPr>
              <a:t>法律后果进行规定</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marL="0" indent="0" fontAlgn="auto">
              <a:lnSpc>
                <a:spcPct val="100000"/>
              </a:lnSpc>
              <a:buNone/>
            </a:pPr>
            <a:r>
              <a:rPr lang="zh-CN" altLang="en-US" sz="2400" b="1" dirty="0">
                <a:latin typeface="楷体" panose="02010609060101010101" pitchFamily="49" charset="-122"/>
                <a:ea typeface="楷体" panose="02010609060101010101" pitchFamily="49" charset="-122"/>
              </a:rPr>
              <a:t>如果</a:t>
            </a:r>
            <a:r>
              <a:rPr lang="zh-CN" altLang="en-US" sz="2400" b="1" dirty="0" smtClean="0">
                <a:latin typeface="楷体" panose="02010609060101010101" pitchFamily="49" charset="-122"/>
                <a:ea typeface="楷体" panose="02010609060101010101" pitchFamily="49" charset="-122"/>
              </a:rPr>
              <a:t>是仅仅是一项倡议，那么为何要将倡议性而非法律性质的要求专门</a:t>
            </a:r>
            <a:r>
              <a:rPr lang="zh-CN" altLang="en-US" sz="2400" b="1" dirty="0" smtClean="0">
                <a:solidFill>
                  <a:srgbClr val="00B050"/>
                </a:solidFill>
                <a:latin typeface="楷体" panose="02010609060101010101" pitchFamily="49" charset="-122"/>
                <a:ea typeface="楷体" panose="02010609060101010101" pitchFamily="49" charset="-122"/>
              </a:rPr>
              <a:t>通过立法进行规定</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p:txBody>
      </p:sp>
      <p:sp>
        <p:nvSpPr>
          <p:cNvPr id="3" name="标题 2"/>
          <p:cNvSpPr>
            <a:spLocks noGrp="1"/>
          </p:cNvSpPr>
          <p:nvPr>
            <p:ph type="title"/>
          </p:nvPr>
        </p:nvSpPr>
        <p:spPr/>
        <p:txBody>
          <a:bodyPr/>
          <a:lstStyle/>
          <a:p>
            <a:r>
              <a:rPr lang="zh-CN" altLang="en-US" dirty="0">
                <a:solidFill>
                  <a:srgbClr val="FF0000"/>
                </a:solidFill>
              </a:rPr>
              <a:t>科技普及法存在的问题</a:t>
            </a:r>
          </a:p>
        </p:txBody>
      </p:sp>
    </p:spTree>
    <p:extLst>
      <p:ext uri="{BB962C8B-B14F-4D97-AF65-F5344CB8AC3E}">
        <p14:creationId xmlns:p14="http://schemas.microsoft.com/office/powerpoint/2010/main" val="14876566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sz="2400" b="0" dirty="0" smtClean="0"/>
              <a:t>2</a:t>
            </a:r>
            <a:r>
              <a:rPr lang="zh-CN" altLang="en-US" sz="2400" b="0" dirty="0" smtClean="0"/>
              <a:t>、</a:t>
            </a:r>
            <a:r>
              <a:rPr lang="zh-CN" altLang="en-US" sz="2400" b="0" dirty="0" smtClean="0"/>
              <a:t>缺乏对</a:t>
            </a:r>
            <a:r>
              <a:rPr lang="zh-CN" altLang="en-US" sz="2400" b="0" dirty="0" smtClean="0">
                <a:solidFill>
                  <a:schemeClr val="accent3"/>
                </a:solidFill>
              </a:rPr>
              <a:t>法律后果</a:t>
            </a:r>
            <a:r>
              <a:rPr lang="zh-CN" altLang="en-US" sz="2400" b="0" dirty="0" smtClean="0"/>
              <a:t>的规定</a:t>
            </a:r>
            <a:endParaRPr lang="en-US" altLang="zh-CN" sz="2400" b="0" dirty="0" smtClean="0"/>
          </a:p>
          <a:p>
            <a:pPr marL="0" indent="0">
              <a:buNone/>
            </a:pPr>
            <a:endParaRPr lang="en-US" altLang="zh-CN" sz="2400" b="0" dirty="0" smtClean="0"/>
          </a:p>
          <a:p>
            <a:pPr>
              <a:lnSpc>
                <a:spcPct val="150000"/>
              </a:lnSpc>
            </a:pPr>
            <a:r>
              <a:rPr lang="zh-CN" altLang="en-US" sz="2400" b="0" dirty="0" smtClean="0"/>
              <a:t>     科技普及法中</a:t>
            </a:r>
            <a:r>
              <a:rPr lang="zh-CN" altLang="en-US" sz="2400" b="0" dirty="0"/>
              <a:t>规定的法律</a:t>
            </a:r>
            <a:r>
              <a:rPr lang="zh-CN" altLang="en-US" sz="2400" b="0" dirty="0" smtClean="0"/>
              <a:t>后果</a:t>
            </a:r>
            <a:r>
              <a:rPr lang="zh-CN" altLang="en-US" sz="2400" b="0" dirty="0"/>
              <a:t>针对的</a:t>
            </a:r>
            <a:r>
              <a:rPr lang="zh-CN" altLang="en-US" sz="2400" b="0" dirty="0">
                <a:solidFill>
                  <a:srgbClr val="00B050"/>
                </a:solidFill>
              </a:rPr>
              <a:t>并非是</a:t>
            </a:r>
            <a:r>
              <a:rPr lang="zh-CN" altLang="en-US" sz="2400" b="0" dirty="0" smtClean="0">
                <a:solidFill>
                  <a:srgbClr val="00B050"/>
                </a:solidFill>
              </a:rPr>
              <a:t>违反本</a:t>
            </a:r>
            <a:r>
              <a:rPr lang="zh-CN" altLang="en-US" sz="2400" b="0" dirty="0">
                <a:solidFill>
                  <a:srgbClr val="00B050"/>
                </a:solidFill>
              </a:rPr>
              <a:t>法规定的行为</a:t>
            </a:r>
            <a:r>
              <a:rPr lang="zh-CN" altLang="en-US" sz="2400" b="0" dirty="0" smtClean="0"/>
              <a:t>，而是对科技普及工作中产生的，</a:t>
            </a:r>
            <a:r>
              <a:rPr lang="zh-CN" altLang="en-US" sz="2400" b="0" dirty="0" smtClean="0">
                <a:solidFill>
                  <a:srgbClr val="00B050"/>
                </a:solidFill>
              </a:rPr>
              <a:t>违反其他法律相关规定</a:t>
            </a:r>
            <a:r>
              <a:rPr lang="zh-CN" altLang="en-US" sz="2400" b="0" dirty="0" smtClean="0"/>
              <a:t>（如刑法、治安管理处罚法）</a:t>
            </a:r>
            <a:r>
              <a:rPr lang="zh-CN" altLang="en-US" sz="2400" b="0" dirty="0" smtClean="0">
                <a:solidFill>
                  <a:srgbClr val="00B050"/>
                </a:solidFill>
              </a:rPr>
              <a:t>的行为的法律后果的重述</a:t>
            </a:r>
            <a:r>
              <a:rPr lang="zh-CN" altLang="en-US" sz="2400" b="0" dirty="0" smtClean="0"/>
              <a:t>，即都是</a:t>
            </a:r>
            <a:r>
              <a:rPr lang="zh-CN" altLang="en-US" sz="2400" b="0" dirty="0" smtClean="0">
                <a:solidFill>
                  <a:srgbClr val="00B050"/>
                </a:solidFill>
              </a:rPr>
              <a:t>注意性条款。</a:t>
            </a:r>
            <a:endParaRPr lang="en-US" altLang="zh-CN" sz="2400" b="0" dirty="0" smtClean="0">
              <a:solidFill>
                <a:srgbClr val="00B050"/>
              </a:solidFill>
            </a:endParaRPr>
          </a:p>
        </p:txBody>
      </p:sp>
      <p:sp>
        <p:nvSpPr>
          <p:cNvPr id="3" name="标题 2"/>
          <p:cNvSpPr>
            <a:spLocks noGrp="1"/>
          </p:cNvSpPr>
          <p:nvPr>
            <p:ph type="title"/>
          </p:nvPr>
        </p:nvSpPr>
        <p:spPr/>
        <p:txBody>
          <a:bodyPr/>
          <a:lstStyle/>
          <a:p>
            <a:r>
              <a:rPr lang="zh-CN" altLang="en-US" dirty="0"/>
              <a:t>科技普及法存在的问题</a:t>
            </a:r>
          </a:p>
        </p:txBody>
      </p:sp>
    </p:spTree>
    <p:extLst>
      <p:ext uri="{BB962C8B-B14F-4D97-AF65-F5344CB8AC3E}">
        <p14:creationId xmlns:p14="http://schemas.microsoft.com/office/powerpoint/2010/main" val="2826910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lnSpcReduction="10000"/>
          </a:bodyPr>
          <a:lstStyle/>
          <a:p>
            <a:pPr fontAlgn="auto">
              <a:lnSpc>
                <a:spcPct val="150000"/>
              </a:lnSpc>
            </a:pPr>
            <a:r>
              <a:rPr lang="en-US" altLang="zh-CN" sz="2400" b="0" dirty="0" smtClean="0">
                <a:latin typeface="微软雅黑" panose="020B0503020204020204" charset="-122"/>
                <a:ea typeface="微软雅黑" panose="020B0503020204020204" charset="-122"/>
              </a:rPr>
              <a:t>3</a:t>
            </a:r>
            <a:r>
              <a:rPr lang="zh-CN" altLang="en-US" sz="2400" b="0" dirty="0" smtClean="0">
                <a:latin typeface="微软雅黑" panose="020B0503020204020204" charset="-122"/>
                <a:ea typeface="微软雅黑" panose="020B0503020204020204" charset="-122"/>
              </a:rPr>
              <a:t>、</a:t>
            </a:r>
            <a:r>
              <a:rPr lang="zh-CN" altLang="en-US" sz="2400" b="0" dirty="0" smtClean="0">
                <a:latin typeface="微软雅黑" panose="020B0503020204020204" charset="-122"/>
                <a:ea typeface="微软雅黑" panose="020B0503020204020204" charset="-122"/>
              </a:rPr>
              <a:t>缺乏对于不同</a:t>
            </a:r>
            <a:r>
              <a:rPr lang="zh-CN" altLang="en-US" sz="2400" b="0" dirty="0">
                <a:latin typeface="微软雅黑" panose="020B0503020204020204" charset="-122"/>
                <a:ea typeface="微软雅黑" panose="020B0503020204020204" charset="-122"/>
              </a:rPr>
              <a:t>年龄</a:t>
            </a:r>
            <a:r>
              <a:rPr lang="zh-CN" altLang="en-US" sz="2400" b="0" dirty="0" smtClean="0">
                <a:latin typeface="微软雅黑" panose="020B0503020204020204" charset="-122"/>
                <a:ea typeface="微软雅黑" panose="020B0503020204020204" charset="-122"/>
              </a:rPr>
              <a:t>群体，不同地域公民开展科普工作的</a:t>
            </a:r>
            <a:r>
              <a:rPr lang="zh-CN" altLang="en-US" sz="2400" b="0" dirty="0" smtClean="0">
                <a:solidFill>
                  <a:schemeClr val="accent3"/>
                </a:solidFill>
                <a:latin typeface="微软雅黑" panose="020B0503020204020204" charset="-122"/>
                <a:ea typeface="微软雅黑" panose="020B0503020204020204" charset="-122"/>
              </a:rPr>
              <a:t>特殊规定或倾斜性规定</a:t>
            </a:r>
            <a:endParaRPr lang="en-US" altLang="zh-CN" sz="2400" b="0" dirty="0" smtClean="0">
              <a:solidFill>
                <a:schemeClr val="accent3"/>
              </a:solidFill>
              <a:latin typeface="微软雅黑" panose="020B0503020204020204" charset="-122"/>
              <a:ea typeface="微软雅黑" panose="020B0503020204020204" charset="-122"/>
            </a:endParaRPr>
          </a:p>
          <a:p>
            <a:pPr fontAlgn="auto">
              <a:lnSpc>
                <a:spcPct val="150000"/>
              </a:lnSpc>
            </a:pPr>
            <a:r>
              <a:rPr lang="zh-CN" altLang="en-US" sz="2400" b="0" dirty="0" smtClean="0">
                <a:latin typeface="微软雅黑" panose="020B0503020204020204" charset="-122"/>
                <a:ea typeface="微软雅黑" panose="020B0503020204020204" charset="-122"/>
              </a:rPr>
              <a:t>前面</a:t>
            </a:r>
            <a:r>
              <a:rPr lang="zh-CN" altLang="en-US" sz="2400" b="0" dirty="0">
                <a:latin typeface="微软雅黑" panose="020B0503020204020204" charset="-122"/>
                <a:ea typeface="微软雅黑" panose="020B0503020204020204" charset="-122"/>
              </a:rPr>
              <a:t>的相关数据分析表明</a:t>
            </a:r>
            <a:r>
              <a:rPr lang="zh-CN" altLang="en-US" sz="2400" b="0" dirty="0" smtClean="0">
                <a:latin typeface="微软雅黑" panose="020B0503020204020204" charset="-122"/>
                <a:ea typeface="微软雅黑" panose="020B0503020204020204" charset="-122"/>
              </a:rPr>
              <a:t>，公民</a:t>
            </a:r>
            <a:r>
              <a:rPr lang="zh-CN" altLang="en-US" sz="2400" b="0" dirty="0">
                <a:latin typeface="微软雅黑" panose="020B0503020204020204" charset="-122"/>
                <a:ea typeface="微软雅黑" panose="020B0503020204020204" charset="-122"/>
              </a:rPr>
              <a:t>科学</a:t>
            </a:r>
            <a:r>
              <a:rPr lang="zh-CN" altLang="en-US" sz="2400" b="0" dirty="0" smtClean="0">
                <a:latin typeface="微软雅黑" panose="020B0503020204020204" charset="-122"/>
                <a:ea typeface="微软雅黑" panose="020B0503020204020204" charset="-122"/>
              </a:rPr>
              <a:t>素质水平存在者很大的群体性差异（例如，老年人群体的科学素质水平较低），以及地区性差异（经济欠发达地区的公民科学素质水平较低）。</a:t>
            </a:r>
            <a:endParaRPr lang="zh-CN" altLang="en-US" sz="2400" b="0" dirty="0">
              <a:latin typeface="微软雅黑" panose="020B0503020204020204" charset="-122"/>
              <a:ea typeface="微软雅黑" panose="020B0503020204020204" charset="-122"/>
            </a:endParaRPr>
          </a:p>
          <a:p>
            <a:pPr fontAlgn="auto">
              <a:lnSpc>
                <a:spcPct val="150000"/>
              </a:lnSpc>
            </a:pPr>
            <a:r>
              <a:rPr lang="zh-CN" altLang="en-US" sz="2400" b="0" dirty="0" smtClean="0">
                <a:latin typeface="微软雅黑" panose="020B0503020204020204" charset="-122"/>
                <a:ea typeface="微软雅黑" panose="020B0503020204020204" charset="-122"/>
              </a:rPr>
              <a:t>而现行的科技普及法</a:t>
            </a:r>
            <a:r>
              <a:rPr lang="zh-CN" altLang="en-US" sz="2400" b="0" dirty="0" smtClean="0">
                <a:solidFill>
                  <a:srgbClr val="00B050"/>
                </a:solidFill>
                <a:latin typeface="微软雅黑" panose="020B0503020204020204" charset="-122"/>
                <a:ea typeface="微软雅黑" panose="020B0503020204020204" charset="-122"/>
              </a:rPr>
              <a:t>并未对实践中存在的公民科学素质地区性差异、群体性差异问题的应对进行规定</a:t>
            </a:r>
            <a:r>
              <a:rPr lang="zh-CN" altLang="en-US" sz="2400" b="0" dirty="0" smtClean="0">
                <a:latin typeface="微软雅黑" panose="020B0503020204020204" charset="-122"/>
                <a:ea typeface="微软雅黑" panose="020B0503020204020204" charset="-122"/>
              </a:rPr>
              <a:t>，因此在群体</a:t>
            </a:r>
            <a:r>
              <a:rPr lang="zh-CN" altLang="en-US" sz="2400" b="0" dirty="0">
                <a:latin typeface="微软雅黑" panose="020B0503020204020204" charset="-122"/>
                <a:ea typeface="微软雅黑" panose="020B0503020204020204" charset="-122"/>
              </a:rPr>
              <a:t>和</a:t>
            </a:r>
            <a:r>
              <a:rPr lang="zh-CN" altLang="en-US" sz="2400" b="0" dirty="0" smtClean="0">
                <a:latin typeface="微软雅黑" panose="020B0503020204020204" charset="-122"/>
                <a:ea typeface="微软雅黑" panose="020B0503020204020204" charset="-122"/>
              </a:rPr>
              <a:t>地域方面公民科学素质发展</a:t>
            </a:r>
            <a:r>
              <a:rPr lang="zh-CN" altLang="en-US" sz="2400" b="0" dirty="0" smtClean="0">
                <a:solidFill>
                  <a:srgbClr val="00B050"/>
                </a:solidFill>
                <a:latin typeface="微软雅黑" panose="020B0503020204020204" charset="-122"/>
                <a:ea typeface="微软雅黑" panose="020B0503020204020204" charset="-122"/>
              </a:rPr>
              <a:t>不平衡</a:t>
            </a:r>
            <a:r>
              <a:rPr lang="zh-CN" altLang="en-US" sz="2400" b="0" dirty="0" smtClean="0">
                <a:latin typeface="微软雅黑" panose="020B0503020204020204" charset="-122"/>
                <a:ea typeface="微软雅黑" panose="020B0503020204020204" charset="-122"/>
              </a:rPr>
              <a:t>的现象难以解决。</a:t>
            </a:r>
            <a:endParaRPr lang="en-US" altLang="zh-CN" sz="2400" b="0" dirty="0" smtClean="0">
              <a:latin typeface="微软雅黑" panose="020B0503020204020204" charset="-122"/>
              <a:ea typeface="微软雅黑" panose="020B0503020204020204" charset="-122"/>
            </a:endParaRPr>
          </a:p>
          <a:p>
            <a:pPr fontAlgn="auto">
              <a:lnSpc>
                <a:spcPct val="150000"/>
              </a:lnSpc>
            </a:pPr>
            <a:r>
              <a:rPr lang="zh-CN" altLang="en-US" sz="2400" b="0" dirty="0" smtClean="0">
                <a:solidFill>
                  <a:srgbClr val="FF0000"/>
                </a:solidFill>
                <a:latin typeface="微软雅黑" panose="020B0503020204020204" charset="-122"/>
                <a:ea typeface="微软雅黑" panose="020B0503020204020204" charset="-122"/>
              </a:rPr>
              <a:t>问题：老年人往往对于科学信息真假的辨别能力更低，如何保障老年人更好地接受科普信息？</a:t>
            </a:r>
            <a:endParaRPr lang="zh-CN" altLang="en-US" sz="2400" b="0" dirty="0">
              <a:solidFill>
                <a:srgbClr val="FF0000"/>
              </a:solidFill>
              <a:latin typeface="微软雅黑" panose="020B0503020204020204" charset="-122"/>
              <a:ea typeface="微软雅黑" panose="020B0503020204020204" charset="-122"/>
            </a:endParaRPr>
          </a:p>
        </p:txBody>
      </p:sp>
      <p:sp>
        <p:nvSpPr>
          <p:cNvPr id="3" name="标题 2"/>
          <p:cNvSpPr>
            <a:spLocks noGrp="1"/>
          </p:cNvSpPr>
          <p:nvPr>
            <p:ph type="title"/>
          </p:nvPr>
        </p:nvSpPr>
        <p:spPr/>
        <p:txBody>
          <a:bodyPr/>
          <a:lstStyle/>
          <a:p>
            <a:r>
              <a:rPr lang="zh-CN" altLang="en-US" dirty="0"/>
              <a:t>科技普及法存在的问题</a:t>
            </a:r>
          </a:p>
        </p:txBody>
      </p:sp>
    </p:spTree>
    <p:extLst>
      <p:ext uri="{BB962C8B-B14F-4D97-AF65-F5344CB8AC3E}">
        <p14:creationId xmlns:p14="http://schemas.microsoft.com/office/powerpoint/2010/main" val="5469940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en-US" altLang="zh-CN" sz="2400" dirty="0" smtClean="0"/>
              <a:t>1</a:t>
            </a:r>
            <a:r>
              <a:rPr lang="zh-CN" altLang="en-US" sz="2400" dirty="0" smtClean="0"/>
              <a:t>、明确规定</a:t>
            </a:r>
            <a:r>
              <a:rPr lang="zh-CN" altLang="en-US" sz="2400" dirty="0" smtClean="0">
                <a:solidFill>
                  <a:schemeClr val="accent3"/>
                </a:solidFill>
              </a:rPr>
              <a:t>违反科技普及义务的法律责任</a:t>
            </a:r>
            <a:r>
              <a:rPr lang="zh-CN" altLang="en-US" sz="2400" dirty="0" smtClean="0"/>
              <a:t>，并强调</a:t>
            </a:r>
            <a:r>
              <a:rPr lang="zh-CN" altLang="en-US" sz="2400" dirty="0" smtClean="0">
                <a:solidFill>
                  <a:srgbClr val="FF0000"/>
                </a:solidFill>
              </a:rPr>
              <a:t>科学家</a:t>
            </a:r>
            <a:r>
              <a:rPr lang="zh-CN" altLang="en-US" sz="2400" dirty="0" smtClean="0">
                <a:solidFill>
                  <a:schemeClr val="accent3"/>
                </a:solidFill>
              </a:rPr>
              <a:t>的科普义务；</a:t>
            </a:r>
            <a:endParaRPr lang="en-US" altLang="zh-CN" sz="2400" dirty="0" smtClean="0">
              <a:solidFill>
                <a:schemeClr val="accent3"/>
              </a:solidFill>
            </a:endParaRPr>
          </a:p>
          <a:p>
            <a:pPr lvl="0">
              <a:lnSpc>
                <a:spcPct val="150000"/>
              </a:lnSpc>
            </a:pPr>
            <a:r>
              <a:rPr lang="en-US" altLang="zh-CN" sz="2400" dirty="0" smtClean="0"/>
              <a:t>2</a:t>
            </a:r>
            <a:r>
              <a:rPr lang="zh-CN" altLang="en-US" sz="2400" dirty="0" smtClean="0"/>
              <a:t>、在</a:t>
            </a:r>
            <a:r>
              <a:rPr lang="zh-CN" altLang="en-US" sz="2400" dirty="0" smtClean="0">
                <a:solidFill>
                  <a:schemeClr val="accent3"/>
                </a:solidFill>
              </a:rPr>
              <a:t>科普成效和科普服务的评价</a:t>
            </a:r>
            <a:r>
              <a:rPr lang="zh-CN" altLang="en-US" sz="2400" dirty="0" smtClean="0"/>
              <a:t>方面，借鉴</a:t>
            </a:r>
            <a:r>
              <a:rPr lang="en-US" altLang="zh-CN" sz="2400" dirty="0" smtClean="0"/>
              <a:t>2017</a:t>
            </a:r>
            <a:r>
              <a:rPr lang="zh-CN" altLang="en-US" sz="2400" dirty="0" smtClean="0"/>
              <a:t>年</a:t>
            </a:r>
            <a:r>
              <a:rPr lang="en-US" altLang="zh-CN" sz="2400" dirty="0"/>
              <a:t>《</a:t>
            </a:r>
            <a:r>
              <a:rPr lang="zh-CN" altLang="en-US" sz="2400" dirty="0"/>
              <a:t>科技创新成果科普成效和创新主体科普服务评价暂行管理办法（试行）</a:t>
            </a:r>
            <a:r>
              <a:rPr lang="en-US" altLang="zh-CN" sz="2400" dirty="0" smtClean="0"/>
              <a:t>》</a:t>
            </a:r>
            <a:r>
              <a:rPr lang="zh-CN" altLang="en-US" sz="2400" dirty="0" smtClean="0"/>
              <a:t>中的规定，将其提升到立法层面；</a:t>
            </a:r>
            <a:endParaRPr lang="en-US" altLang="zh-CN" sz="2400" dirty="0" smtClean="0"/>
          </a:p>
          <a:p>
            <a:pPr lvl="0">
              <a:lnSpc>
                <a:spcPct val="150000"/>
              </a:lnSpc>
            </a:pPr>
            <a:r>
              <a:rPr lang="zh-CN" altLang="en-US" sz="2400" dirty="0">
                <a:latin typeface="楷体" panose="02010609060101010101" pitchFamily="49" charset="-122"/>
                <a:ea typeface="楷体" panose="02010609060101010101" pitchFamily="49" charset="-122"/>
              </a:rPr>
              <a:t>凡</a:t>
            </a:r>
            <a:r>
              <a:rPr lang="zh-CN" altLang="en-US" sz="2400" dirty="0">
                <a:solidFill>
                  <a:schemeClr val="accent3"/>
                </a:solidFill>
                <a:latin typeface="楷体" panose="02010609060101010101" pitchFamily="49" charset="-122"/>
                <a:ea typeface="楷体" panose="02010609060101010101" pitchFamily="49" charset="-122"/>
              </a:rPr>
              <a:t>公共财政资助</a:t>
            </a:r>
            <a:r>
              <a:rPr lang="zh-CN" altLang="en-US" sz="2400" dirty="0">
                <a:latin typeface="楷体" panose="02010609060101010101" pitchFamily="49" charset="-122"/>
                <a:ea typeface="楷体" panose="02010609060101010101" pitchFamily="49" charset="-122"/>
              </a:rPr>
              <a:t>的科技创新项目成果须接受</a:t>
            </a:r>
            <a:r>
              <a:rPr lang="zh-CN" altLang="en-US" sz="2400" dirty="0">
                <a:solidFill>
                  <a:srgbClr val="00B050"/>
                </a:solidFill>
                <a:latin typeface="楷体" panose="02010609060101010101" pitchFamily="49" charset="-122"/>
                <a:ea typeface="楷体" panose="02010609060101010101" pitchFamily="49" charset="-122"/>
              </a:rPr>
              <a:t>科技创新成果</a:t>
            </a:r>
            <a:r>
              <a:rPr lang="zh-CN" altLang="en-US" sz="2400" dirty="0">
                <a:solidFill>
                  <a:schemeClr val="accent3"/>
                </a:solidFill>
                <a:latin typeface="楷体" panose="02010609060101010101" pitchFamily="49" charset="-122"/>
                <a:ea typeface="楷体" panose="02010609060101010101" pitchFamily="49" charset="-122"/>
              </a:rPr>
              <a:t>科普成效评价</a:t>
            </a:r>
            <a:r>
              <a:rPr lang="zh-CN" altLang="en-US" sz="2400" dirty="0">
                <a:latin typeface="楷体" panose="02010609060101010101" pitchFamily="49" charset="-122"/>
                <a:ea typeface="楷体" panose="02010609060101010101" pitchFamily="49" charset="-122"/>
              </a:rPr>
              <a:t>；</a:t>
            </a:r>
          </a:p>
          <a:p>
            <a:pPr lvl="0">
              <a:lnSpc>
                <a:spcPct val="150000"/>
              </a:lnSpc>
            </a:pPr>
            <a:r>
              <a:rPr lang="zh-CN" altLang="en-US" sz="2400" dirty="0">
                <a:latin typeface="楷体" panose="02010609060101010101" pitchFamily="49" charset="-122"/>
                <a:ea typeface="楷体" panose="02010609060101010101" pitchFamily="49" charset="-122"/>
              </a:rPr>
              <a:t>凡与科技创新相关、依托</a:t>
            </a:r>
            <a:r>
              <a:rPr lang="zh-CN" altLang="en-US" sz="2400" dirty="0">
                <a:solidFill>
                  <a:schemeClr val="accent3"/>
                </a:solidFill>
                <a:latin typeface="楷体" panose="02010609060101010101" pitchFamily="49" charset="-122"/>
                <a:ea typeface="楷体" panose="02010609060101010101" pitchFamily="49" charset="-122"/>
              </a:rPr>
              <a:t>公共财政支持</a:t>
            </a:r>
            <a:r>
              <a:rPr lang="zh-CN" altLang="en-US" sz="2400" dirty="0">
                <a:latin typeface="楷体" panose="02010609060101010101" pitchFamily="49" charset="-122"/>
                <a:ea typeface="楷体" panose="02010609060101010101" pitchFamily="49" charset="-122"/>
              </a:rPr>
              <a:t>的高校、科研机构或国有（含国有控股）企业等须接受</a:t>
            </a:r>
            <a:r>
              <a:rPr lang="zh-CN" altLang="en-US" sz="2400" dirty="0">
                <a:solidFill>
                  <a:srgbClr val="00B050"/>
                </a:solidFill>
                <a:latin typeface="楷体" panose="02010609060101010101" pitchFamily="49" charset="-122"/>
                <a:ea typeface="楷体" panose="02010609060101010101" pitchFamily="49" charset="-122"/>
              </a:rPr>
              <a:t>创新主体</a:t>
            </a:r>
            <a:r>
              <a:rPr lang="zh-CN" altLang="en-US" sz="2400" dirty="0">
                <a:solidFill>
                  <a:schemeClr val="accent3"/>
                </a:solidFill>
                <a:latin typeface="楷体" panose="02010609060101010101" pitchFamily="49" charset="-122"/>
                <a:ea typeface="楷体" panose="02010609060101010101" pitchFamily="49" charset="-122"/>
              </a:rPr>
              <a:t>科普服务评价</a:t>
            </a:r>
            <a:r>
              <a:rPr lang="zh-CN" altLang="en-US" sz="2400" dirty="0">
                <a:latin typeface="楷体" panose="02010609060101010101" pitchFamily="49" charset="-122"/>
                <a:ea typeface="楷体" panose="02010609060101010101" pitchFamily="49" charset="-122"/>
              </a:rPr>
              <a:t>。</a:t>
            </a:r>
          </a:p>
          <a:p>
            <a:pPr lvl="0">
              <a:lnSpc>
                <a:spcPct val="150000"/>
              </a:lnSpc>
            </a:pPr>
            <a:r>
              <a:rPr lang="zh-CN" altLang="en-US" sz="2400" dirty="0">
                <a:solidFill>
                  <a:schemeClr val="accent3"/>
                </a:solidFill>
                <a:latin typeface="楷体" panose="02010609060101010101" pitchFamily="49" charset="-122"/>
                <a:ea typeface="楷体" panose="02010609060101010101" pitchFamily="49" charset="-122"/>
              </a:rPr>
              <a:t>其他</a:t>
            </a:r>
            <a:r>
              <a:rPr lang="zh-CN" altLang="en-US" sz="2400" dirty="0">
                <a:latin typeface="楷体" panose="02010609060101010101" pitchFamily="49" charset="-122"/>
                <a:ea typeface="楷体" panose="02010609060101010101" pitchFamily="49" charset="-122"/>
              </a:rPr>
              <a:t>科技创新项目成果、创新主体可</a:t>
            </a:r>
            <a:r>
              <a:rPr lang="zh-CN" altLang="en-US" sz="2400" dirty="0">
                <a:solidFill>
                  <a:schemeClr val="accent3"/>
                </a:solidFill>
                <a:latin typeface="楷体" panose="02010609060101010101" pitchFamily="49" charset="-122"/>
                <a:ea typeface="楷体" panose="02010609060101010101" pitchFamily="49" charset="-122"/>
              </a:rPr>
              <a:t>自愿</a:t>
            </a:r>
            <a:r>
              <a:rPr lang="zh-CN" altLang="en-US" sz="2400" dirty="0">
                <a:latin typeface="楷体" panose="02010609060101010101" pitchFamily="49" charset="-122"/>
                <a:ea typeface="楷体" panose="02010609060101010101" pitchFamily="49" charset="-122"/>
              </a:rPr>
              <a:t>申请参加科普评价</a:t>
            </a:r>
            <a:r>
              <a:rPr lang="zh-CN" altLang="en-US" sz="2400" dirty="0" smtClean="0">
                <a:latin typeface="楷体" panose="02010609060101010101" pitchFamily="49" charset="-122"/>
                <a:ea typeface="楷体" panose="02010609060101010101" pitchFamily="49" charset="-122"/>
              </a:rPr>
              <a:t>。</a:t>
            </a:r>
            <a:endParaRPr lang="en-US" altLang="zh-CN" sz="2400" dirty="0" smtClean="0">
              <a:solidFill>
                <a:srgbClr val="FF0000"/>
              </a:solidFill>
              <a:latin typeface="楷体" panose="02010609060101010101" pitchFamily="49" charset="-122"/>
              <a:ea typeface="楷体" panose="02010609060101010101" pitchFamily="49" charset="-122"/>
            </a:endParaRPr>
          </a:p>
        </p:txBody>
      </p:sp>
      <p:sp>
        <p:nvSpPr>
          <p:cNvPr id="3" name="标题 2"/>
          <p:cNvSpPr>
            <a:spLocks noGrp="1"/>
          </p:cNvSpPr>
          <p:nvPr>
            <p:ph type="title"/>
          </p:nvPr>
        </p:nvSpPr>
        <p:spPr/>
        <p:txBody>
          <a:bodyPr/>
          <a:lstStyle/>
          <a:p>
            <a:r>
              <a:rPr lang="zh-CN" altLang="en-US" dirty="0" smtClean="0">
                <a:solidFill>
                  <a:srgbClr val="FF0000"/>
                </a:solidFill>
              </a:rPr>
              <a:t>对科技普及法</a:t>
            </a:r>
            <a:r>
              <a:rPr lang="zh-CN" altLang="en-US" dirty="0">
                <a:solidFill>
                  <a:srgbClr val="FF0000"/>
                </a:solidFill>
              </a:rPr>
              <a:t>完善</a:t>
            </a:r>
            <a:r>
              <a:rPr lang="zh-CN" altLang="en-US" dirty="0" smtClean="0">
                <a:solidFill>
                  <a:srgbClr val="FF0000"/>
                </a:solidFill>
              </a:rPr>
              <a:t>的建议</a:t>
            </a:r>
            <a:endParaRPr lang="zh-CN" altLang="en-US" dirty="0">
              <a:solidFill>
                <a:srgbClr val="FF0000"/>
              </a:solidFill>
            </a:endParaRPr>
          </a:p>
        </p:txBody>
      </p:sp>
    </p:spTree>
    <p:extLst>
      <p:ext uri="{BB962C8B-B14F-4D97-AF65-F5344CB8AC3E}">
        <p14:creationId xmlns:p14="http://schemas.microsoft.com/office/powerpoint/2010/main" val="26554162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en-US" altLang="zh-CN" sz="2400" b="0" dirty="0" smtClean="0"/>
              <a:t>3</a:t>
            </a:r>
            <a:r>
              <a:rPr lang="zh-CN" altLang="en-US" sz="2400" b="0" dirty="0" smtClean="0"/>
              <a:t>、</a:t>
            </a:r>
            <a:r>
              <a:rPr lang="zh-CN" altLang="en-US" sz="2400" b="0" dirty="0"/>
              <a:t>通过规定对经济欠发达地区</a:t>
            </a:r>
            <a:r>
              <a:rPr lang="zh-CN" altLang="en-US" sz="2400" b="0" dirty="0">
                <a:solidFill>
                  <a:schemeClr val="accent3"/>
                </a:solidFill>
              </a:rPr>
              <a:t>基础设施的倾斜性配置，科普经费的倾斜性投入，科普人才的流动机制，</a:t>
            </a:r>
            <a:r>
              <a:rPr lang="zh-CN" altLang="en-US" sz="2400" b="0" dirty="0"/>
              <a:t>有针对性地解决科普水平的地区</a:t>
            </a:r>
            <a:r>
              <a:rPr lang="zh-CN" altLang="en-US" sz="2400" b="0" dirty="0" smtClean="0"/>
              <a:t>差异</a:t>
            </a:r>
            <a:endParaRPr lang="en-US" altLang="zh-CN" sz="2400" b="0" dirty="0" smtClean="0"/>
          </a:p>
          <a:p>
            <a:pPr>
              <a:lnSpc>
                <a:spcPct val="150000"/>
              </a:lnSpc>
            </a:pPr>
            <a:endParaRPr lang="en-US" altLang="zh-CN" sz="2400" b="0" dirty="0"/>
          </a:p>
          <a:p>
            <a:pPr>
              <a:lnSpc>
                <a:spcPct val="150000"/>
              </a:lnSpc>
            </a:pPr>
            <a:r>
              <a:rPr lang="en-US" altLang="zh-CN" sz="2400" b="0" dirty="0" smtClean="0"/>
              <a:t>4</a:t>
            </a:r>
            <a:r>
              <a:rPr lang="zh-CN" altLang="en-US" sz="2400" b="0" dirty="0" smtClean="0"/>
              <a:t>、</a:t>
            </a:r>
            <a:r>
              <a:rPr lang="zh-CN" altLang="en-US" sz="2400" b="0" dirty="0"/>
              <a:t>鼓励各责任主体</a:t>
            </a:r>
            <a:r>
              <a:rPr lang="zh-CN" altLang="en-US" sz="2400" b="0" dirty="0">
                <a:solidFill>
                  <a:schemeClr val="accent3"/>
                </a:solidFill>
              </a:rPr>
              <a:t>针对老年群体开展专门的科普活动</a:t>
            </a:r>
            <a:r>
              <a:rPr lang="zh-CN" altLang="en-US" sz="2400" b="0" dirty="0"/>
              <a:t>，缩小不同年龄群体的科学素质差距</a:t>
            </a:r>
          </a:p>
        </p:txBody>
      </p:sp>
      <p:sp>
        <p:nvSpPr>
          <p:cNvPr id="3" name="标题 2"/>
          <p:cNvSpPr>
            <a:spLocks noGrp="1"/>
          </p:cNvSpPr>
          <p:nvPr>
            <p:ph type="title"/>
          </p:nvPr>
        </p:nvSpPr>
        <p:spPr/>
        <p:txBody>
          <a:bodyPr/>
          <a:lstStyle/>
          <a:p>
            <a:r>
              <a:rPr lang="zh-CN" altLang="en-US" dirty="0"/>
              <a:t>对科技普及</a:t>
            </a:r>
            <a:r>
              <a:rPr lang="zh-CN" altLang="en-US" dirty="0" smtClean="0"/>
              <a:t>法</a:t>
            </a:r>
            <a:r>
              <a:rPr lang="zh-CN" altLang="en-US" dirty="0"/>
              <a:t>完善</a:t>
            </a:r>
            <a:r>
              <a:rPr lang="zh-CN" altLang="en-US" dirty="0" smtClean="0"/>
              <a:t>的建议</a:t>
            </a:r>
            <a:endParaRPr lang="zh-CN" altLang="en-US" dirty="0"/>
          </a:p>
        </p:txBody>
      </p:sp>
    </p:spTree>
    <p:extLst>
      <p:ext uri="{BB962C8B-B14F-4D97-AF65-F5344CB8AC3E}">
        <p14:creationId xmlns:p14="http://schemas.microsoft.com/office/powerpoint/2010/main" val="42007879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endParaRPr lang="zh-CN" altLang="en-US" dirty="0"/>
          </a:p>
          <a:p>
            <a:pPr fontAlgn="auto">
              <a:lnSpc>
                <a:spcPct val="100000"/>
              </a:lnSpc>
            </a:pPr>
            <a:r>
              <a:rPr lang="en-US" altLang="zh-CN" sz="2000" dirty="0">
                <a:latin typeface="宋体" panose="02010600030101010101" pitchFamily="2" charset="-122"/>
                <a:ea typeface="宋体" panose="02010600030101010101" pitchFamily="2" charset="-122"/>
                <a:cs typeface="宋体" panose="02010600030101010101" pitchFamily="2" charset="-122"/>
              </a:rPr>
              <a:t>[1]</a:t>
            </a:r>
            <a:r>
              <a:rPr lang="zh-CN" altLang="en-US" sz="2000" dirty="0">
                <a:latin typeface="宋体" panose="02010600030101010101" pitchFamily="2" charset="-122"/>
                <a:ea typeface="宋体" panose="02010600030101010101" pitchFamily="2" charset="-122"/>
                <a:cs typeface="宋体" panose="02010600030101010101" pitchFamily="2" charset="-122"/>
              </a:rPr>
              <a:t>任磊</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张超</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何薇</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公民的科技态度正成为新时代科学文化的重要表征</a:t>
            </a:r>
            <a:r>
              <a:rPr lang="en-US" altLang="zh-CN" sz="2000" dirty="0">
                <a:latin typeface="宋体" panose="02010600030101010101" pitchFamily="2" charset="-122"/>
                <a:ea typeface="宋体" panose="02010600030101010101" pitchFamily="2" charset="-122"/>
                <a:cs typeface="宋体" panose="02010600030101010101" pitchFamily="2" charset="-122"/>
              </a:rPr>
              <a:t>——2018</a:t>
            </a:r>
            <a:r>
              <a:rPr lang="zh-CN" altLang="en-US" sz="2000" dirty="0">
                <a:latin typeface="宋体" panose="02010600030101010101" pitchFamily="2" charset="-122"/>
                <a:ea typeface="宋体" panose="02010600030101010101" pitchFamily="2" charset="-122"/>
                <a:cs typeface="宋体" panose="02010600030101010101" pitchFamily="2" charset="-122"/>
              </a:rPr>
              <a:t>年中国公民科学素质调查结果分析</a:t>
            </a:r>
            <a:r>
              <a:rPr lang="en-US" altLang="zh-CN" sz="2000" dirty="0">
                <a:latin typeface="宋体" panose="02010600030101010101" pitchFamily="2" charset="-122"/>
                <a:ea typeface="宋体" panose="02010600030101010101" pitchFamily="2" charset="-122"/>
                <a:cs typeface="宋体" panose="02010600030101010101" pitchFamily="2" charset="-122"/>
              </a:rPr>
              <a:t>[J].</a:t>
            </a:r>
            <a:r>
              <a:rPr lang="zh-CN" altLang="en-US" sz="2000" dirty="0" smtClean="0">
                <a:latin typeface="宋体" panose="02010600030101010101" pitchFamily="2" charset="-122"/>
                <a:ea typeface="宋体" panose="02010600030101010101" pitchFamily="2" charset="-122"/>
                <a:cs typeface="宋体" panose="02010600030101010101" pitchFamily="2" charset="-122"/>
              </a:rPr>
              <a:t>科普研究</a:t>
            </a:r>
            <a:r>
              <a:rPr lang="en-US" altLang="zh-CN" sz="2000" dirty="0">
                <a:latin typeface="宋体" panose="02010600030101010101" pitchFamily="2" charset="-122"/>
                <a:ea typeface="宋体" panose="02010600030101010101" pitchFamily="2" charset="-122"/>
                <a:cs typeface="宋体" panose="02010600030101010101" pitchFamily="2" charset="-122"/>
              </a:rPr>
              <a:t>,2019,14(05</a:t>
            </a:r>
            <a:r>
              <a:rPr lang="en-US" altLang="zh-CN" sz="20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fontAlgn="auto">
              <a:lnSpc>
                <a:spcPct val="100000"/>
              </a:lnSpc>
            </a:pPr>
            <a:r>
              <a:rPr lang="en-US" altLang="zh-CN" sz="2000" dirty="0" smtClean="0">
                <a:latin typeface="宋体" panose="02010600030101010101" pitchFamily="2" charset="-122"/>
                <a:ea typeface="宋体" panose="02010600030101010101" pitchFamily="2" charset="-122"/>
                <a:cs typeface="宋体" panose="02010600030101010101" pitchFamily="2" charset="-122"/>
              </a:rPr>
              <a:t>[2]</a:t>
            </a:r>
            <a:r>
              <a:rPr lang="zh-CN" altLang="en-US" sz="2000" dirty="0">
                <a:latin typeface="宋体" panose="02010600030101010101" pitchFamily="2" charset="-122"/>
                <a:ea typeface="宋体" panose="02010600030101010101" pitchFamily="2" charset="-122"/>
                <a:cs typeface="宋体" panose="02010600030101010101" pitchFamily="2" charset="-122"/>
              </a:rPr>
              <a:t>赵东平</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赵立新</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周丽娟</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加强科普产业发展研究  推动科普工作社会化</a:t>
            </a:r>
            <a:r>
              <a:rPr lang="en-US" altLang="zh-CN" sz="2000" dirty="0">
                <a:latin typeface="宋体" panose="02010600030101010101" pitchFamily="2" charset="-122"/>
                <a:ea typeface="宋体" panose="02010600030101010101" pitchFamily="2" charset="-122"/>
                <a:cs typeface="宋体" panose="02010600030101010101" pitchFamily="2" charset="-122"/>
              </a:rPr>
              <a:t>[J].</a:t>
            </a:r>
            <a:r>
              <a:rPr lang="zh-CN" altLang="en-US" sz="2000" dirty="0">
                <a:latin typeface="宋体" panose="02010600030101010101" pitchFamily="2" charset="-122"/>
                <a:ea typeface="宋体" panose="02010600030101010101" pitchFamily="2" charset="-122"/>
                <a:cs typeface="宋体" panose="02010600030101010101" pitchFamily="2" charset="-122"/>
              </a:rPr>
              <a:t>学会</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en-US" altLang="zh-CN" sz="2000" dirty="0" smtClean="0">
                <a:latin typeface="宋体" panose="02010600030101010101" pitchFamily="2" charset="-122"/>
                <a:ea typeface="宋体" panose="02010600030101010101" pitchFamily="2" charset="-122"/>
                <a:cs typeface="宋体" panose="02010600030101010101" pitchFamily="2" charset="-122"/>
              </a:rPr>
              <a:t>2019(03</a:t>
            </a:r>
            <a:r>
              <a:rPr lang="zh-CN" altLang="en-US" sz="20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fontAlgn="auto">
              <a:lnSpc>
                <a:spcPct val="100000"/>
              </a:lnSpc>
            </a:pPr>
            <a:r>
              <a:rPr lang="en-US" altLang="zh-CN" sz="2000" dirty="0" smtClean="0">
                <a:latin typeface="宋体" panose="02010600030101010101" pitchFamily="2" charset="-122"/>
                <a:ea typeface="宋体" panose="02010600030101010101" pitchFamily="2" charset="-122"/>
                <a:cs typeface="宋体" panose="02010600030101010101" pitchFamily="2" charset="-122"/>
              </a:rPr>
              <a:t>[3]</a:t>
            </a:r>
            <a:r>
              <a:rPr lang="zh-CN" altLang="en-US" sz="2000" dirty="0">
                <a:latin typeface="宋体" panose="02010600030101010101" pitchFamily="2" charset="-122"/>
                <a:ea typeface="宋体" panose="02010600030101010101" pitchFamily="2" charset="-122"/>
                <a:cs typeface="宋体" panose="02010600030101010101" pitchFamily="2" charset="-122"/>
              </a:rPr>
              <a:t>刘兵</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对科普相关概念研究的简要回顾与讨论</a:t>
            </a:r>
            <a:r>
              <a:rPr lang="en-US" altLang="zh-CN" sz="2000" dirty="0">
                <a:latin typeface="宋体" panose="02010600030101010101" pitchFamily="2" charset="-122"/>
                <a:ea typeface="宋体" panose="02010600030101010101" pitchFamily="2" charset="-122"/>
                <a:cs typeface="宋体" panose="02010600030101010101" pitchFamily="2" charset="-122"/>
              </a:rPr>
              <a:t>[J].</a:t>
            </a:r>
            <a:r>
              <a:rPr lang="zh-CN" altLang="en-US" sz="2000" dirty="0">
                <a:latin typeface="宋体" panose="02010600030101010101" pitchFamily="2" charset="-122"/>
                <a:ea typeface="宋体" panose="02010600030101010101" pitchFamily="2" charset="-122"/>
                <a:cs typeface="宋体" panose="02010600030101010101" pitchFamily="2" charset="-122"/>
              </a:rPr>
              <a:t>科普研究</a:t>
            </a:r>
            <a:r>
              <a:rPr lang="en-US" altLang="zh-CN" sz="2000" dirty="0">
                <a:latin typeface="宋体" panose="02010600030101010101" pitchFamily="2" charset="-122"/>
                <a:ea typeface="宋体" panose="02010600030101010101" pitchFamily="2" charset="-122"/>
                <a:cs typeface="宋体" panose="02010600030101010101" pitchFamily="2" charset="-122"/>
              </a:rPr>
              <a:t>,2019,14(05</a:t>
            </a:r>
            <a:r>
              <a:rPr lang="en-US" altLang="zh-CN" sz="20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fontAlgn="auto">
              <a:lnSpc>
                <a:spcPct val="100000"/>
              </a:lnSpc>
            </a:pPr>
            <a:r>
              <a:rPr lang="en-US" altLang="zh-CN" sz="2000" dirty="0" smtClean="0">
                <a:latin typeface="宋体" panose="02010600030101010101" pitchFamily="2" charset="-122"/>
                <a:ea typeface="宋体" panose="02010600030101010101" pitchFamily="2" charset="-122"/>
                <a:cs typeface="宋体" panose="02010600030101010101" pitchFamily="2" charset="-122"/>
              </a:rPr>
              <a:t>[4]</a:t>
            </a:r>
            <a:r>
              <a:rPr lang="zh-CN" altLang="en-US" sz="2000" dirty="0">
                <a:latin typeface="宋体" panose="02010600030101010101" pitchFamily="2" charset="-122"/>
                <a:ea typeface="宋体" panose="02010600030101010101" pitchFamily="2" charset="-122"/>
                <a:cs typeface="宋体" panose="02010600030101010101" pitchFamily="2" charset="-122"/>
              </a:rPr>
              <a:t>佟贺丰</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赵璇</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刘娅</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中国科普产业发展管窥</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基于全国科普统计调查的数据分析</a:t>
            </a:r>
            <a:r>
              <a:rPr lang="en-US" altLang="zh-CN" sz="2000" dirty="0">
                <a:latin typeface="宋体" panose="02010600030101010101" pitchFamily="2" charset="-122"/>
                <a:ea typeface="宋体" panose="02010600030101010101" pitchFamily="2" charset="-122"/>
                <a:cs typeface="宋体" panose="02010600030101010101" pitchFamily="2" charset="-122"/>
              </a:rPr>
              <a:t>[J].</a:t>
            </a:r>
            <a:r>
              <a:rPr lang="zh-CN" altLang="en-US" sz="2000" dirty="0">
                <a:latin typeface="宋体" panose="02010600030101010101" pitchFamily="2" charset="-122"/>
                <a:ea typeface="宋体" panose="02010600030101010101" pitchFamily="2" charset="-122"/>
                <a:cs typeface="宋体" panose="02010600030101010101" pitchFamily="2" charset="-122"/>
              </a:rPr>
              <a:t>科普研究</a:t>
            </a:r>
            <a:r>
              <a:rPr lang="en-US" altLang="zh-CN" sz="2000" dirty="0">
                <a:latin typeface="宋体" panose="02010600030101010101" pitchFamily="2" charset="-122"/>
                <a:ea typeface="宋体" panose="02010600030101010101" pitchFamily="2" charset="-122"/>
                <a:cs typeface="宋体" panose="02010600030101010101" pitchFamily="2" charset="-122"/>
              </a:rPr>
              <a:t>,2019,14(03</a:t>
            </a:r>
            <a:r>
              <a:rPr lang="en-US" altLang="zh-CN" sz="20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fontAlgn="auto">
              <a:lnSpc>
                <a:spcPct val="100000"/>
              </a:lnSpc>
            </a:pPr>
            <a:r>
              <a:rPr lang="en-US" altLang="zh-CN" sz="2000" dirty="0" smtClean="0">
                <a:latin typeface="宋体" panose="02010600030101010101" pitchFamily="2" charset="-122"/>
                <a:ea typeface="宋体" panose="02010600030101010101" pitchFamily="2" charset="-122"/>
                <a:cs typeface="宋体" panose="02010600030101010101" pitchFamily="2" charset="-122"/>
              </a:rPr>
              <a:t>[5]</a:t>
            </a:r>
            <a:r>
              <a:rPr lang="zh-CN" altLang="en-US" sz="2000" dirty="0">
                <a:latin typeface="宋体" panose="02010600030101010101" pitchFamily="2" charset="-122"/>
                <a:ea typeface="宋体" panose="02010600030101010101" pitchFamily="2" charset="-122"/>
                <a:cs typeface="宋体" panose="02010600030101010101" pitchFamily="2" charset="-122"/>
              </a:rPr>
              <a:t>郑念</a:t>
            </a:r>
            <a:r>
              <a:rPr lang="en-US" altLang="zh-CN" sz="2000" dirty="0">
                <a:latin typeface="宋体" panose="02010600030101010101" pitchFamily="2" charset="-122"/>
                <a:ea typeface="宋体" panose="02010600030101010101" pitchFamily="2" charset="-122"/>
                <a:cs typeface="宋体" panose="02010600030101010101" pitchFamily="2" charset="-122"/>
              </a:rPr>
              <a:t>. </a:t>
            </a:r>
            <a:r>
              <a:rPr lang="zh-CN" altLang="en-US" sz="2000" dirty="0">
                <a:latin typeface="宋体" panose="02010600030101010101" pitchFamily="2" charset="-122"/>
                <a:ea typeface="宋体" panose="02010600030101010101" pitchFamily="2" charset="-122"/>
                <a:cs typeface="宋体" panose="02010600030101010101" pitchFamily="2" charset="-122"/>
              </a:rPr>
              <a:t>科普能力建设是创新发展的重要一翼</a:t>
            </a:r>
            <a:r>
              <a:rPr lang="en-US" altLang="zh-CN" sz="2000" dirty="0">
                <a:latin typeface="宋体" panose="02010600030101010101" pitchFamily="2" charset="-122"/>
                <a:ea typeface="宋体" panose="02010600030101010101" pitchFamily="2" charset="-122"/>
                <a:cs typeface="宋体" panose="02010600030101010101" pitchFamily="2" charset="-122"/>
              </a:rPr>
              <a:t>[N]. </a:t>
            </a:r>
            <a:r>
              <a:rPr lang="zh-CN" altLang="en-US" sz="2000" dirty="0">
                <a:latin typeface="宋体" panose="02010600030101010101" pitchFamily="2" charset="-122"/>
                <a:ea typeface="宋体" panose="02010600030101010101" pitchFamily="2" charset="-122"/>
                <a:cs typeface="宋体" panose="02010600030101010101" pitchFamily="2" charset="-122"/>
              </a:rPr>
              <a:t>学习时报</a:t>
            </a:r>
            <a:r>
              <a:rPr lang="en-US" altLang="zh-CN" sz="2000" dirty="0">
                <a:latin typeface="宋体" panose="02010600030101010101" pitchFamily="2" charset="-122"/>
                <a:ea typeface="宋体" panose="02010600030101010101" pitchFamily="2" charset="-122"/>
                <a:cs typeface="宋体" panose="02010600030101010101" pitchFamily="2" charset="-122"/>
              </a:rPr>
              <a:t>,2019-02-20(006</a:t>
            </a:r>
            <a:r>
              <a:rPr lang="en-US" altLang="zh-CN" sz="20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fontAlgn="auto">
              <a:lnSpc>
                <a:spcPct val="100000"/>
              </a:lnSpc>
            </a:pPr>
            <a:r>
              <a:rPr lang="en-US" altLang="zh-CN" sz="2000" dirty="0" smtClean="0">
                <a:latin typeface="宋体" panose="02010600030101010101" pitchFamily="2" charset="-122"/>
                <a:ea typeface="宋体" panose="02010600030101010101" pitchFamily="2" charset="-122"/>
                <a:cs typeface="宋体" panose="02010600030101010101" pitchFamily="2" charset="-122"/>
              </a:rPr>
              <a:t>[6]</a:t>
            </a:r>
            <a:r>
              <a:rPr lang="zh-CN" altLang="en-US" sz="2000" dirty="0">
                <a:latin typeface="宋体" panose="02010600030101010101" pitchFamily="2" charset="-122"/>
                <a:ea typeface="宋体" panose="02010600030101010101" pitchFamily="2" charset="-122"/>
                <a:cs typeface="宋体" panose="02010600030101010101" pitchFamily="2" charset="-122"/>
              </a:rPr>
              <a:t>任福君</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新时代我国科普产业发展趋势</a:t>
            </a:r>
            <a:r>
              <a:rPr lang="en-US" altLang="zh-CN" sz="2000" dirty="0">
                <a:latin typeface="宋体" panose="02010600030101010101" pitchFamily="2" charset="-122"/>
                <a:ea typeface="宋体" panose="02010600030101010101" pitchFamily="2" charset="-122"/>
                <a:cs typeface="宋体" panose="02010600030101010101" pitchFamily="2" charset="-122"/>
              </a:rPr>
              <a:t>[J].</a:t>
            </a:r>
            <a:r>
              <a:rPr lang="zh-CN" altLang="en-US" sz="2000" dirty="0">
                <a:latin typeface="宋体" panose="02010600030101010101" pitchFamily="2" charset="-122"/>
                <a:ea typeface="宋体" panose="02010600030101010101" pitchFamily="2" charset="-122"/>
                <a:cs typeface="宋体" panose="02010600030101010101" pitchFamily="2" charset="-122"/>
              </a:rPr>
              <a:t>科普研究</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en-US" altLang="zh-CN" sz="2000" dirty="0" smtClean="0">
                <a:latin typeface="宋体" panose="02010600030101010101" pitchFamily="2" charset="-122"/>
                <a:ea typeface="宋体" panose="02010600030101010101" pitchFamily="2" charset="-122"/>
                <a:cs typeface="宋体" panose="02010600030101010101" pitchFamily="2" charset="-122"/>
              </a:rPr>
              <a:t>2019,14(01</a:t>
            </a:r>
            <a:r>
              <a:rPr lang="zh-CN" altLang="en-US" sz="20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fontAlgn="auto">
              <a:lnSpc>
                <a:spcPct val="100000"/>
              </a:lnSpc>
            </a:pPr>
            <a:r>
              <a:rPr lang="en-US" altLang="zh-CN" sz="2000" dirty="0" smtClean="0">
                <a:latin typeface="宋体" panose="02010600030101010101" pitchFamily="2" charset="-122"/>
                <a:ea typeface="宋体" panose="02010600030101010101" pitchFamily="2" charset="-122"/>
                <a:cs typeface="宋体" panose="02010600030101010101" pitchFamily="2" charset="-122"/>
              </a:rPr>
              <a:t>[7]</a:t>
            </a:r>
            <a:r>
              <a:rPr lang="zh-CN" altLang="en-US" sz="2000" dirty="0">
                <a:latin typeface="宋体" panose="02010600030101010101" pitchFamily="2" charset="-122"/>
                <a:ea typeface="宋体" panose="02010600030101010101" pitchFamily="2" charset="-122"/>
                <a:cs typeface="宋体" panose="02010600030101010101" pitchFamily="2" charset="-122"/>
              </a:rPr>
              <a:t>任福君</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新中国科普政策</a:t>
            </a:r>
            <a:r>
              <a:rPr lang="en-US" altLang="zh-CN" sz="2000" dirty="0">
                <a:latin typeface="宋体" panose="02010600030101010101" pitchFamily="2" charset="-122"/>
                <a:ea typeface="宋体" panose="02010600030101010101" pitchFamily="2" charset="-122"/>
                <a:cs typeface="宋体" panose="02010600030101010101" pitchFamily="2" charset="-122"/>
              </a:rPr>
              <a:t>70</a:t>
            </a:r>
            <a:r>
              <a:rPr lang="zh-CN" altLang="en-US" sz="2000" dirty="0">
                <a:latin typeface="宋体" panose="02010600030101010101" pitchFamily="2" charset="-122"/>
                <a:ea typeface="宋体" panose="02010600030101010101" pitchFamily="2" charset="-122"/>
                <a:cs typeface="宋体" panose="02010600030101010101" pitchFamily="2" charset="-122"/>
              </a:rPr>
              <a:t>年</a:t>
            </a:r>
            <a:r>
              <a:rPr lang="en-US" altLang="zh-CN" sz="2000" dirty="0">
                <a:latin typeface="宋体" panose="02010600030101010101" pitchFamily="2" charset="-122"/>
                <a:ea typeface="宋体" panose="02010600030101010101" pitchFamily="2" charset="-122"/>
                <a:cs typeface="宋体" panose="02010600030101010101" pitchFamily="2" charset="-122"/>
              </a:rPr>
              <a:t>[J].</a:t>
            </a:r>
            <a:r>
              <a:rPr lang="zh-CN" altLang="en-US" sz="2000" dirty="0">
                <a:latin typeface="宋体" panose="02010600030101010101" pitchFamily="2" charset="-122"/>
                <a:ea typeface="宋体" panose="02010600030101010101" pitchFamily="2" charset="-122"/>
                <a:cs typeface="宋体" panose="02010600030101010101" pitchFamily="2" charset="-122"/>
              </a:rPr>
              <a:t>科普研究</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en-US" altLang="zh-CN" sz="2000" dirty="0" smtClean="0">
                <a:latin typeface="宋体" panose="02010600030101010101" pitchFamily="2" charset="-122"/>
                <a:ea typeface="宋体" panose="02010600030101010101" pitchFamily="2" charset="-122"/>
                <a:cs typeface="宋体" panose="02010600030101010101" pitchFamily="2" charset="-122"/>
              </a:rPr>
              <a:t>2019,14(05</a:t>
            </a:r>
            <a:r>
              <a:rPr lang="zh-CN" altLang="en-US" sz="2000" dirty="0" smtClean="0">
                <a:latin typeface="宋体" panose="02010600030101010101" pitchFamily="2" charset="-122"/>
                <a:ea typeface="宋体" panose="02010600030101010101" pitchFamily="2" charset="-122"/>
                <a:cs typeface="宋体" panose="02010600030101010101" pitchFamily="2" charset="-122"/>
              </a:rPr>
              <a:t>）</a:t>
            </a:r>
            <a:r>
              <a:rPr lang="en-US" altLang="zh-CN" sz="20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endParaRPr lang="en-US" altLang="zh-CN" sz="2000" dirty="0" smtClean="0"/>
          </a:p>
          <a:p>
            <a:endParaRPr lang="zh-CN" altLang="en-US" sz="2000" dirty="0"/>
          </a:p>
        </p:txBody>
      </p:sp>
      <p:sp>
        <p:nvSpPr>
          <p:cNvPr id="3" name="标题 2"/>
          <p:cNvSpPr>
            <a:spLocks noGrp="1"/>
          </p:cNvSpPr>
          <p:nvPr>
            <p:ph type="title"/>
          </p:nvPr>
        </p:nvSpPr>
        <p:spPr/>
        <p:txBody>
          <a:bodyPr/>
          <a:lstStyle/>
          <a:p>
            <a:r>
              <a:rPr lang="zh-CN" altLang="en-US" dirty="0" smtClean="0"/>
              <a:t>参考文献</a:t>
            </a:r>
            <a:endParaRPr lang="zh-CN" altLang="en-US" dirty="0"/>
          </a:p>
        </p:txBody>
      </p:sp>
    </p:spTree>
    <p:extLst>
      <p:ext uri="{BB962C8B-B14F-4D97-AF65-F5344CB8AC3E}">
        <p14:creationId xmlns:p14="http://schemas.microsoft.com/office/powerpoint/2010/main" val="22453548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p:txBody>
          <a:bodyPr vert="horz" wrap="square" lIns="91439" tIns="45719" rIns="91439" bIns="45719" rtlCol="0" anchor="b">
            <a:normAutofit/>
          </a:bodyPr>
          <a:lstStyle/>
          <a:p>
            <a:r>
              <a:rPr lang="zh-CN" altLang="en-US" sz="4000" dirty="0" smtClean="0">
                <a:solidFill>
                  <a:srgbClr val="269EEF"/>
                </a:solidFill>
              </a:rPr>
              <a:t>讲义资料引用及鸣谢：</a:t>
            </a:r>
            <a:endParaRPr lang="zh-CN" altLang="en-US" sz="4000" dirty="0">
              <a:solidFill>
                <a:srgbClr val="269EEF"/>
              </a:solidFill>
            </a:endParaRPr>
          </a:p>
        </p:txBody>
      </p:sp>
      <p:sp>
        <p:nvSpPr>
          <p:cNvPr id="159747" name="内容占位符 2"/>
          <p:cNvSpPr>
            <a:spLocks noGrp="1"/>
          </p:cNvSpPr>
          <p:nvPr>
            <p:ph idx="1"/>
          </p:nvPr>
        </p:nvSpPr>
        <p:spPr>
          <a:xfrm>
            <a:off x="846244" y="1245261"/>
            <a:ext cx="8743667" cy="4778640"/>
          </a:xfrm>
        </p:spPr>
        <p:txBody>
          <a:bodyPr vert="horz" wrap="square" lIns="91439" tIns="45719" rIns="91439" bIns="45719" rtlCol="0" anchor="t">
            <a:normAutofit/>
          </a:bodyPr>
          <a:lstStyle/>
          <a:p>
            <a:pPr>
              <a:lnSpc>
                <a:spcPct val="150000"/>
              </a:lnSpc>
            </a:pPr>
            <a:r>
              <a:rPr lang="en-US" altLang="zh-CN" sz="2800" b="0" dirty="0" smtClean="0">
                <a:solidFill>
                  <a:srgbClr val="7030A0"/>
                </a:solidFill>
              </a:rPr>
              <a:t>1</a:t>
            </a:r>
            <a:r>
              <a:rPr lang="en-US" altLang="zh-CN" sz="2800" b="0" dirty="0" smtClean="0">
                <a:solidFill>
                  <a:srgbClr val="7030A0"/>
                </a:solidFill>
              </a:rPr>
              <a:t>.</a:t>
            </a:r>
            <a:r>
              <a:rPr lang="zh-CN" altLang="en-US" sz="2800" b="0" dirty="0" smtClean="0">
                <a:solidFill>
                  <a:srgbClr val="7030A0"/>
                </a:solidFill>
              </a:rPr>
              <a:t>本课件参考</a:t>
            </a:r>
            <a:r>
              <a:rPr lang="zh-CN" altLang="en-US" sz="2800" b="0" dirty="0" smtClean="0">
                <a:solidFill>
                  <a:srgbClr val="7030A0"/>
                </a:solidFill>
              </a:rPr>
              <a:t>了法律系</a:t>
            </a:r>
            <a:r>
              <a:rPr lang="en-US" altLang="zh-CN" sz="2800" b="0" dirty="0" smtClean="0">
                <a:solidFill>
                  <a:srgbClr val="7030A0"/>
                </a:solidFill>
              </a:rPr>
              <a:t>2019</a:t>
            </a:r>
            <a:r>
              <a:rPr lang="zh-CN" altLang="en-US" sz="2800" b="0" dirty="0" smtClean="0">
                <a:solidFill>
                  <a:srgbClr val="7030A0"/>
                </a:solidFill>
              </a:rPr>
              <a:t>及王璞同学在</a:t>
            </a:r>
            <a:r>
              <a:rPr lang="en-US" altLang="zh-CN" sz="2800" b="0" dirty="0" smtClean="0">
                <a:solidFill>
                  <a:srgbClr val="7030A0"/>
                </a:solidFill>
              </a:rPr>
              <a:t>《</a:t>
            </a:r>
            <a:r>
              <a:rPr lang="zh-CN" altLang="en-US" sz="2800" b="0" dirty="0" smtClean="0">
                <a:solidFill>
                  <a:srgbClr val="7030A0"/>
                </a:solidFill>
              </a:rPr>
              <a:t>科技法学</a:t>
            </a:r>
            <a:r>
              <a:rPr lang="en-US" altLang="zh-CN" sz="2800" b="0" dirty="0" smtClean="0">
                <a:solidFill>
                  <a:srgbClr val="7030A0"/>
                </a:solidFill>
              </a:rPr>
              <a:t>》</a:t>
            </a:r>
            <a:r>
              <a:rPr lang="zh-CN" altLang="en-US" sz="2800" b="0" dirty="0" smtClean="0">
                <a:solidFill>
                  <a:srgbClr val="7030A0"/>
                </a:solidFill>
              </a:rPr>
              <a:t>课程报告中的内容，特此</a:t>
            </a:r>
            <a:r>
              <a:rPr lang="zh-CN" altLang="en-US" sz="2800" b="0" dirty="0">
                <a:solidFill>
                  <a:srgbClr val="7030A0"/>
                </a:solidFill>
              </a:rPr>
              <a:t>说明</a:t>
            </a:r>
            <a:r>
              <a:rPr lang="zh-CN" altLang="en-US" sz="2800" b="0" dirty="0" smtClean="0">
                <a:solidFill>
                  <a:srgbClr val="7030A0"/>
                </a:solidFill>
              </a:rPr>
              <a:t>并向王璞同学表示感谢！</a:t>
            </a:r>
            <a:endParaRPr lang="en-US" altLang="zh-CN" sz="2800" b="0" dirty="0">
              <a:solidFill>
                <a:srgbClr val="7030A0"/>
              </a:solidFill>
            </a:endParaRPr>
          </a:p>
          <a:p>
            <a:pPr>
              <a:lnSpc>
                <a:spcPct val="150000"/>
              </a:lnSpc>
            </a:pPr>
            <a:r>
              <a:rPr lang="en-US" altLang="zh-CN" sz="2800" b="0" dirty="0" smtClean="0">
                <a:solidFill>
                  <a:srgbClr val="7030A0"/>
                </a:solidFill>
              </a:rPr>
              <a:t>2.</a:t>
            </a:r>
            <a:r>
              <a:rPr lang="zh-CN" altLang="en-US" sz="2800" b="0" dirty="0" smtClean="0">
                <a:solidFill>
                  <a:srgbClr val="7030A0"/>
                </a:solidFill>
              </a:rPr>
              <a:t>课件</a:t>
            </a:r>
            <a:r>
              <a:rPr lang="zh-CN" altLang="en-US" sz="2800" b="0" dirty="0">
                <a:solidFill>
                  <a:srgbClr val="7030A0"/>
                </a:solidFill>
              </a:rPr>
              <a:t>中多数网络相关资料注明了资料来源，在此不再一一叙明，对相关作者表示感谢</a:t>
            </a:r>
            <a:r>
              <a:rPr lang="zh-CN" altLang="en-US" sz="2800" b="0" dirty="0" smtClean="0">
                <a:solidFill>
                  <a:srgbClr val="7030A0"/>
                </a:solidFill>
              </a:rPr>
              <a:t>。</a:t>
            </a:r>
            <a:endParaRPr lang="en-US" altLang="zh-CN" sz="2800" b="0" dirty="0" smtClean="0">
              <a:solidFill>
                <a:srgbClr val="7030A0"/>
              </a:solidFill>
            </a:endParaRPr>
          </a:p>
          <a:p>
            <a:pPr marL="0" indent="0">
              <a:lnSpc>
                <a:spcPct val="150000"/>
              </a:lnSpc>
              <a:buNone/>
            </a:pPr>
            <a:endParaRPr lang="en-US" altLang="zh-CN" sz="2800" b="0" dirty="0">
              <a:solidFill>
                <a:srgbClr val="7030A0"/>
              </a:solidFill>
            </a:endParaRPr>
          </a:p>
          <a:p>
            <a:endParaRPr lang="zh-CN" altLang="en-US" b="1" dirty="0"/>
          </a:p>
        </p:txBody>
      </p:sp>
      <p:sp>
        <p:nvSpPr>
          <p:cNvPr id="2" name="日期占位符 1"/>
          <p:cNvSpPr>
            <a:spLocks noGrp="1"/>
          </p:cNvSpPr>
          <p:nvPr>
            <p:ph type="dt" sz="half" idx="10"/>
          </p:nvPr>
        </p:nvSpPr>
        <p:spPr/>
        <p:txBody>
          <a:bodyPr/>
          <a:lstStyle/>
          <a:p>
            <a:pPr>
              <a:defRPr/>
            </a:pPr>
            <a:fld id="{5B89B0B6-64C1-4168-9B95-4FBF445FEEC0}" type="datetime1">
              <a:rPr lang="zh-CN" altLang="en-US" smtClean="0"/>
              <a:t>2021/12/10</a:t>
            </a:fld>
            <a:endParaRPr lang="zh-CN" altLang="en-US"/>
          </a:p>
        </p:txBody>
      </p:sp>
      <p:sp>
        <p:nvSpPr>
          <p:cNvPr id="3" name="灯片编号占位符 2"/>
          <p:cNvSpPr>
            <a:spLocks noGrp="1"/>
          </p:cNvSpPr>
          <p:nvPr>
            <p:ph type="sldNum" sz="quarter" idx="12"/>
          </p:nvPr>
        </p:nvSpPr>
        <p:spPr/>
        <p:txBody>
          <a:bodyPr/>
          <a:lstStyle/>
          <a:p>
            <a:pPr>
              <a:defRPr/>
            </a:pPr>
            <a:fld id="{399481D1-FBB7-47A6-9DA0-B2DC666E375B}" type="slidenum">
              <a:rPr lang="zh-CN" altLang="en-US" smtClean="0"/>
              <a:t>46</a:t>
            </a:fld>
            <a:endParaRPr lang="zh-CN" altLang="en-US"/>
          </a:p>
        </p:txBody>
      </p:sp>
    </p:spTree>
    <p:extLst>
      <p:ext uri="{BB962C8B-B14F-4D97-AF65-F5344CB8AC3E}">
        <p14:creationId xmlns:p14="http://schemas.microsoft.com/office/powerpoint/2010/main" val="228907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678613" y="2751826"/>
            <a:ext cx="2939840" cy="940241"/>
          </a:xfrm>
        </p:spPr>
        <p:txBody>
          <a:bodyPr>
            <a:normAutofit/>
          </a:bodyPr>
          <a:lstStyle/>
          <a:p>
            <a:r>
              <a:rPr lang="zh-CN" altLang="en-US" sz="4400" dirty="0" smtClean="0"/>
              <a:t>谢  谢！</a:t>
            </a:r>
            <a:endParaRPr lang="zh-CN" altLang="en-US"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srcRect l="-514" t="-53371" r="514" b="52591"/>
          <a:stretch>
            <a:fillRect/>
          </a:stretch>
        </p:blipFill>
        <p:spPr>
          <a:xfrm>
            <a:off x="505946" y="-689299"/>
            <a:ext cx="5429250" cy="3611465"/>
          </a:xfrm>
          <a:prstGeom prst="rect">
            <a:avLst/>
          </a:prstGeom>
        </p:spPr>
      </p:pic>
      <p:sp>
        <p:nvSpPr>
          <p:cNvPr id="3" name="标题 2"/>
          <p:cNvSpPr>
            <a:spLocks noGrp="1"/>
          </p:cNvSpPr>
          <p:nvPr>
            <p:ph type="title"/>
          </p:nvPr>
        </p:nvSpPr>
        <p:spPr/>
        <p:txBody>
          <a:bodyPr/>
          <a:lstStyle/>
          <a:p>
            <a:r>
              <a:rPr lang="zh-CN" altLang="en-US" dirty="0"/>
              <a:t>科普活动</a:t>
            </a:r>
          </a:p>
        </p:txBody>
      </p:sp>
      <p:sp>
        <p:nvSpPr>
          <p:cNvPr id="5" name="文本框 4"/>
          <p:cNvSpPr txBox="1"/>
          <p:nvPr/>
        </p:nvSpPr>
        <p:spPr>
          <a:xfrm>
            <a:off x="266077" y="3248951"/>
            <a:ext cx="2761795" cy="2308324"/>
          </a:xfrm>
          <a:prstGeom prst="rect">
            <a:avLst/>
          </a:prstGeom>
          <a:noFill/>
        </p:spPr>
        <p:txBody>
          <a:bodyPr wrap="square" rtlCol="0">
            <a:spAutoFit/>
          </a:bodyPr>
          <a:lstStyle/>
          <a:p>
            <a:r>
              <a:rPr lang="zh-CN" altLang="en-US" b="1" dirty="0">
                <a:solidFill>
                  <a:schemeClr val="accent3"/>
                </a:solidFill>
              </a:rPr>
              <a:t>中国科协</a:t>
            </a:r>
            <a:r>
              <a:rPr lang="zh-CN" altLang="en-US" dirty="0"/>
              <a:t>于</a:t>
            </a:r>
            <a:r>
              <a:rPr lang="en-US" altLang="zh-CN" dirty="0"/>
              <a:t>2014</a:t>
            </a:r>
            <a:r>
              <a:rPr lang="zh-CN" altLang="en-US" dirty="0"/>
              <a:t>年开始会同社会各方面，大力推动“</a:t>
            </a:r>
            <a:r>
              <a:rPr lang="zh-CN" altLang="en-US" b="1" dirty="0">
                <a:solidFill>
                  <a:schemeClr val="accent3"/>
                </a:solidFill>
              </a:rPr>
              <a:t>互联网</a:t>
            </a:r>
            <a:r>
              <a:rPr lang="en-US" altLang="zh-CN" b="1" dirty="0">
                <a:solidFill>
                  <a:schemeClr val="accent3"/>
                </a:solidFill>
              </a:rPr>
              <a:t>+</a:t>
            </a:r>
            <a:r>
              <a:rPr lang="zh-CN" altLang="en-US" b="1" dirty="0">
                <a:solidFill>
                  <a:schemeClr val="accent3"/>
                </a:solidFill>
              </a:rPr>
              <a:t>科普”行动计划和科普信息化建设工程</a:t>
            </a:r>
            <a:r>
              <a:rPr lang="zh-CN" altLang="en-US" dirty="0"/>
              <a:t>，强化互联网思维</a:t>
            </a:r>
            <a:r>
              <a:rPr lang="zh-CN" altLang="en-US" dirty="0" smtClean="0"/>
              <a:t>， “科普中国”</a:t>
            </a:r>
            <a:r>
              <a:rPr lang="zh-CN" altLang="en-US" dirty="0"/>
              <a:t>是为深入推进科普信息化建设而塑造的全新</a:t>
            </a:r>
            <a:r>
              <a:rPr lang="zh-CN" altLang="en-US" dirty="0" smtClean="0"/>
              <a:t>品牌</a:t>
            </a:r>
            <a:r>
              <a:rPr lang="zh-CN" altLang="en-US" dirty="0"/>
              <a:t>。</a:t>
            </a:r>
          </a:p>
        </p:txBody>
      </p:sp>
      <p:sp>
        <p:nvSpPr>
          <p:cNvPr id="7" name="文本框 6"/>
          <p:cNvSpPr txBox="1"/>
          <p:nvPr/>
        </p:nvSpPr>
        <p:spPr>
          <a:xfrm>
            <a:off x="3027873" y="3059170"/>
            <a:ext cx="3149090" cy="2308324"/>
          </a:xfrm>
          <a:prstGeom prst="rect">
            <a:avLst/>
          </a:prstGeom>
          <a:noFill/>
        </p:spPr>
        <p:txBody>
          <a:bodyPr wrap="square" rtlCol="0">
            <a:spAutoFit/>
          </a:bodyPr>
          <a:lstStyle/>
          <a:p>
            <a:r>
              <a:rPr lang="zh-CN" altLang="en-US" dirty="0"/>
              <a:t>“</a:t>
            </a:r>
            <a:r>
              <a:rPr lang="en-US" altLang="zh-CN" dirty="0"/>
              <a:t>SELF</a:t>
            </a:r>
            <a:r>
              <a:rPr lang="zh-CN" altLang="en-US" dirty="0"/>
              <a:t>格致论道”是</a:t>
            </a:r>
            <a:r>
              <a:rPr lang="zh-CN" altLang="en-US" b="1" dirty="0">
                <a:solidFill>
                  <a:schemeClr val="accent3"/>
                </a:solidFill>
              </a:rPr>
              <a:t>中国科学院</a:t>
            </a:r>
            <a:r>
              <a:rPr lang="zh-CN" altLang="en-US" dirty="0"/>
              <a:t>计算机网络信息中心和中国科学院科学传播局联合主办的公益讲坛</a:t>
            </a:r>
            <a:r>
              <a:rPr lang="zh-CN" altLang="en-US" dirty="0" smtClean="0"/>
              <a:t>。 </a:t>
            </a:r>
            <a:r>
              <a:rPr lang="en-US" altLang="zh-CN" dirty="0" smtClean="0"/>
              <a:t>“SELF</a:t>
            </a:r>
            <a:r>
              <a:rPr lang="zh-CN" altLang="en-US" dirty="0"/>
              <a:t>格致论</a:t>
            </a:r>
            <a:r>
              <a:rPr lang="zh-CN" altLang="en-US" dirty="0" smtClean="0"/>
              <a:t>道</a:t>
            </a:r>
            <a:r>
              <a:rPr lang="en-US" altLang="zh-CN" dirty="0" smtClean="0"/>
              <a:t>”</a:t>
            </a:r>
            <a:r>
              <a:rPr lang="zh-CN" altLang="en-US" dirty="0" smtClean="0"/>
              <a:t>定位于</a:t>
            </a:r>
            <a:r>
              <a:rPr lang="en-US" altLang="zh-CN" dirty="0" smtClean="0"/>
              <a:t>“</a:t>
            </a:r>
            <a:r>
              <a:rPr lang="zh-CN" altLang="en-US" b="1" dirty="0" smtClean="0">
                <a:solidFill>
                  <a:schemeClr val="accent3"/>
                </a:solidFill>
              </a:rPr>
              <a:t>精英</a:t>
            </a:r>
            <a:r>
              <a:rPr lang="zh-CN" altLang="en-US" b="1" dirty="0">
                <a:solidFill>
                  <a:schemeClr val="accent3"/>
                </a:solidFill>
              </a:rPr>
              <a:t>思想的跨界</a:t>
            </a:r>
            <a:r>
              <a:rPr lang="zh-CN" altLang="en-US" b="1" dirty="0" smtClean="0">
                <a:solidFill>
                  <a:schemeClr val="accent3"/>
                </a:solidFill>
              </a:rPr>
              <a:t>交流</a:t>
            </a:r>
            <a:r>
              <a:rPr lang="en-US" altLang="zh-CN" dirty="0" smtClean="0"/>
              <a:t>”</a:t>
            </a:r>
            <a:r>
              <a:rPr lang="zh-CN" altLang="en-US" dirty="0" smtClean="0"/>
              <a:t>。</a:t>
            </a:r>
            <a:r>
              <a:rPr lang="zh-CN" altLang="en-US" dirty="0"/>
              <a:t>我们鼓励</a:t>
            </a:r>
            <a:r>
              <a:rPr lang="zh-CN" altLang="en-US" b="1" dirty="0">
                <a:solidFill>
                  <a:schemeClr val="accent3"/>
                </a:solidFill>
              </a:rPr>
              <a:t>各界</a:t>
            </a:r>
            <a:r>
              <a:rPr lang="zh-CN" altLang="en-US" b="1" dirty="0" smtClean="0">
                <a:solidFill>
                  <a:schemeClr val="accent3"/>
                </a:solidFill>
              </a:rPr>
              <a:t>精英</a:t>
            </a:r>
            <a:r>
              <a:rPr lang="en-US" altLang="zh-CN" b="1" dirty="0" smtClean="0">
                <a:solidFill>
                  <a:schemeClr val="accent3"/>
                </a:solidFill>
              </a:rPr>
              <a:t>“</a:t>
            </a:r>
            <a:r>
              <a:rPr lang="zh-CN" altLang="en-US" b="1" dirty="0" smtClean="0">
                <a:solidFill>
                  <a:schemeClr val="accent3"/>
                </a:solidFill>
              </a:rPr>
              <a:t>从</a:t>
            </a:r>
            <a:r>
              <a:rPr lang="zh-CN" altLang="en-US" b="1" dirty="0">
                <a:solidFill>
                  <a:schemeClr val="accent3"/>
                </a:solidFill>
              </a:rPr>
              <a:t>旁观者的角度看其他领域的</a:t>
            </a:r>
            <a:r>
              <a:rPr lang="zh-CN" altLang="en-US" b="1" dirty="0" smtClean="0">
                <a:solidFill>
                  <a:schemeClr val="accent3"/>
                </a:solidFill>
              </a:rPr>
              <a:t>发展</a:t>
            </a:r>
            <a:r>
              <a:rPr lang="en-US" altLang="zh-CN" dirty="0" smtClean="0"/>
              <a:t>”</a:t>
            </a:r>
            <a:r>
              <a:rPr lang="zh-CN" altLang="en-US" dirty="0"/>
              <a:t>。</a:t>
            </a:r>
          </a:p>
        </p:txBody>
      </p:sp>
      <p:pic>
        <p:nvPicPr>
          <p:cNvPr id="8" name="图片 7"/>
          <p:cNvPicPr>
            <a:picLocks noChangeAspect="1"/>
          </p:cNvPicPr>
          <p:nvPr/>
        </p:nvPicPr>
        <p:blipFill>
          <a:blip r:embed="rId3"/>
          <a:stretch>
            <a:fillRect/>
          </a:stretch>
        </p:blipFill>
        <p:spPr>
          <a:xfrm>
            <a:off x="6176962" y="1182745"/>
            <a:ext cx="5343525" cy="1876425"/>
          </a:xfrm>
          <a:prstGeom prst="rect">
            <a:avLst/>
          </a:prstGeom>
        </p:spPr>
      </p:pic>
      <p:sp>
        <p:nvSpPr>
          <p:cNvPr id="9" name="矩形 8"/>
          <p:cNvSpPr/>
          <p:nvPr/>
        </p:nvSpPr>
        <p:spPr>
          <a:xfrm>
            <a:off x="8985707" y="3110888"/>
            <a:ext cx="3045674" cy="2862322"/>
          </a:xfrm>
          <a:prstGeom prst="rect">
            <a:avLst/>
          </a:prstGeom>
        </p:spPr>
        <p:txBody>
          <a:bodyPr wrap="square">
            <a:spAutoFit/>
          </a:bodyPr>
          <a:lstStyle/>
          <a:p>
            <a:pPr fontAlgn="auto"/>
            <a:r>
              <a:rPr lang="zh-CN" altLang="en-US" dirty="0"/>
              <a:t>“中国科普博览”示范基地是由中国科学院科普云平台</a:t>
            </a:r>
            <a:r>
              <a:rPr lang="en-US" altLang="zh-CN" dirty="0"/>
              <a:t>——“</a:t>
            </a:r>
            <a:r>
              <a:rPr lang="zh-CN" altLang="en-US" b="1" dirty="0">
                <a:solidFill>
                  <a:schemeClr val="accent3"/>
                </a:solidFill>
              </a:rPr>
              <a:t>中国科普博览</a:t>
            </a:r>
            <a:r>
              <a:rPr lang="zh-CN" altLang="en-US" dirty="0"/>
              <a:t>”发起并组织的，在全国中小学和科教机构建设的示范性科学教育基地，旨在推动中国科学院高端、优质、特色的</a:t>
            </a:r>
            <a:r>
              <a:rPr lang="zh-CN" altLang="en-US" b="1" dirty="0">
                <a:solidFill>
                  <a:schemeClr val="accent3"/>
                </a:solidFill>
              </a:rPr>
              <a:t>科研科普资源</a:t>
            </a:r>
            <a:r>
              <a:rPr lang="zh-CN" altLang="en-US" dirty="0"/>
              <a:t>在学校</a:t>
            </a:r>
            <a:r>
              <a:rPr lang="zh-CN" altLang="en-US" b="1" dirty="0">
                <a:solidFill>
                  <a:schemeClr val="accent3"/>
                </a:solidFill>
              </a:rPr>
              <a:t>科学教育中的落地与应用</a:t>
            </a:r>
            <a:r>
              <a:rPr lang="zh-CN" altLang="en-US" dirty="0"/>
              <a:t>，服务科学教育的需求。 </a:t>
            </a:r>
          </a:p>
        </p:txBody>
      </p:sp>
      <p:sp>
        <p:nvSpPr>
          <p:cNvPr id="10" name="内容占位符 5"/>
          <p:cNvSpPr txBox="1">
            <a:spLocks/>
          </p:cNvSpPr>
          <p:nvPr/>
        </p:nvSpPr>
        <p:spPr>
          <a:xfrm>
            <a:off x="6095205" y="3110888"/>
            <a:ext cx="2868843" cy="2584450"/>
          </a:xfrm>
          <a:prstGeom prst="rect">
            <a:avLst/>
          </a:prstGeom>
          <a:noFill/>
        </p:spPr>
        <p:txBody>
          <a:bodyPr vert="horz" wrap="square" lIns="91440" tIns="45720" rIns="91440" bIns="45720" rtlCol="0">
            <a:spAutoFit/>
          </a:bodyPr>
          <a:lstStyle>
            <a:lvl1pPr marL="228600" indent="-228600" algn="l" defTabSz="913765" rtl="0" eaLnBrk="1" latinLnBrk="0" hangingPunct="1">
              <a:lnSpc>
                <a:spcPct val="90000"/>
              </a:lnSpc>
              <a:spcBef>
                <a:spcPts val="1000"/>
              </a:spcBef>
              <a:buFont typeface="Arial" panose="020B0604020202020204" pitchFamily="34" charset="0"/>
              <a:buChar char="•"/>
              <a:defRPr sz="1800" b="1"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b="1"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b="0" dirty="0" smtClean="0"/>
              <a:t>科学大院：以</a:t>
            </a:r>
            <a:r>
              <a:rPr lang="zh-CN" altLang="en-US" b="0" dirty="0" smtClean="0">
                <a:solidFill>
                  <a:schemeClr val="accent3"/>
                </a:solidFill>
              </a:rPr>
              <a:t>向社会公众开放</a:t>
            </a:r>
            <a:r>
              <a:rPr lang="zh-CN" altLang="en-US" b="0" dirty="0" smtClean="0"/>
              <a:t>大批国家重点实验室、天文台站、植物园、博物馆、野外台站、大科学装置等方式，吸引社会公众走近科学，走进中科院，与一线科研人员现场交流，提升公众科学素质。</a:t>
            </a:r>
            <a:endParaRPr lang="zh-CN" altLang="en-US" b="0" dirty="0"/>
          </a:p>
        </p:txBody>
      </p:sp>
    </p:spTree>
    <p:extLst>
      <p:ext uri="{BB962C8B-B14F-4D97-AF65-F5344CB8AC3E}">
        <p14:creationId xmlns:p14="http://schemas.microsoft.com/office/powerpoint/2010/main" val="1443060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8249" y="1243716"/>
            <a:ext cx="7616123" cy="5060950"/>
          </a:xfrm>
          <a:prstGeom prst="rect">
            <a:avLst/>
          </a:prstGeom>
        </p:spPr>
      </p:pic>
      <p:sp>
        <p:nvSpPr>
          <p:cNvPr id="3" name="标题 2"/>
          <p:cNvSpPr>
            <a:spLocks noGrp="1"/>
          </p:cNvSpPr>
          <p:nvPr>
            <p:ph type="title"/>
          </p:nvPr>
        </p:nvSpPr>
        <p:spPr/>
        <p:txBody>
          <a:bodyPr/>
          <a:lstStyle/>
          <a:p>
            <a:r>
              <a:rPr lang="zh-CN" altLang="en-US" dirty="0" smtClean="0"/>
              <a:t>科普活动</a:t>
            </a:r>
            <a:endParaRPr lang="zh-CN" altLang="en-US" dirty="0"/>
          </a:p>
        </p:txBody>
      </p:sp>
      <p:sp>
        <p:nvSpPr>
          <p:cNvPr id="5" name="文本框 4"/>
          <p:cNvSpPr txBox="1"/>
          <p:nvPr/>
        </p:nvSpPr>
        <p:spPr>
          <a:xfrm>
            <a:off x="8341282" y="2275530"/>
            <a:ext cx="3727402" cy="3139321"/>
          </a:xfrm>
          <a:prstGeom prst="rect">
            <a:avLst/>
          </a:prstGeom>
          <a:noFill/>
        </p:spPr>
        <p:txBody>
          <a:bodyPr wrap="square" rtlCol="0">
            <a:spAutoFit/>
          </a:bodyPr>
          <a:lstStyle/>
          <a:p>
            <a:r>
              <a:rPr lang="zh-CN" altLang="en-US" dirty="0"/>
              <a:t>中国科学院老科学家科普演讲团成立于</a:t>
            </a:r>
            <a:r>
              <a:rPr lang="en-US" altLang="zh-CN" dirty="0"/>
              <a:t>1997</a:t>
            </a:r>
            <a:r>
              <a:rPr lang="zh-CN" altLang="en-US" dirty="0"/>
              <a:t>年，主要由中国科学院退休研究员组成，也有高等院校、解放军以及国家各部委的专家、教授参加，还吸收了一些热心科普事业的优秀中青年学者。演讲团以</a:t>
            </a:r>
            <a:r>
              <a:rPr lang="zh-CN" altLang="en-US" b="1" dirty="0">
                <a:solidFill>
                  <a:srgbClr val="FF0000"/>
                </a:solidFill>
              </a:rPr>
              <a:t>弘扬科学精神、倡导科学思想、传播科技知识</a:t>
            </a:r>
            <a:r>
              <a:rPr lang="zh-CN" altLang="en-US" dirty="0"/>
              <a:t>为己任，演讲内容涵盖现代科学技术的主要领域。 </a:t>
            </a:r>
          </a:p>
          <a:p>
            <a:r>
              <a:rPr lang="zh-CN" altLang="en-US" dirty="0"/>
              <a:t> </a:t>
            </a:r>
          </a:p>
          <a:p>
            <a:endParaRPr lang="zh-CN" altLang="en-US" dirty="0"/>
          </a:p>
        </p:txBody>
      </p:sp>
    </p:spTree>
    <p:extLst>
      <p:ext uri="{BB962C8B-B14F-4D97-AF65-F5344CB8AC3E}">
        <p14:creationId xmlns:p14="http://schemas.microsoft.com/office/powerpoint/2010/main" val="2276248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078" y="1294454"/>
            <a:ext cx="5310588" cy="3459030"/>
          </a:xfrm>
        </p:spPr>
      </p:pic>
      <p:sp>
        <p:nvSpPr>
          <p:cNvPr id="3" name="标题 2"/>
          <p:cNvSpPr>
            <a:spLocks noGrp="1"/>
          </p:cNvSpPr>
          <p:nvPr>
            <p:ph type="title"/>
          </p:nvPr>
        </p:nvSpPr>
        <p:spPr/>
        <p:txBody>
          <a:bodyPr/>
          <a:lstStyle/>
          <a:p>
            <a:r>
              <a:rPr lang="zh-CN" altLang="en-US" dirty="0" smtClean="0"/>
              <a:t>科普基础设施</a:t>
            </a:r>
            <a:r>
              <a:rPr lang="en-US" altLang="zh-CN" dirty="0" smtClean="0"/>
              <a:t>——</a:t>
            </a:r>
            <a:r>
              <a:rPr lang="zh-CN" altLang="en-US" dirty="0" smtClean="0"/>
              <a:t>科技馆</a:t>
            </a:r>
            <a:endParaRPr lang="zh-CN" altLang="en-US" dirty="0"/>
          </a:p>
        </p:txBody>
      </p:sp>
      <p:sp>
        <p:nvSpPr>
          <p:cNvPr id="5" name="文本框 4"/>
          <p:cNvSpPr txBox="1"/>
          <p:nvPr/>
        </p:nvSpPr>
        <p:spPr>
          <a:xfrm>
            <a:off x="5860420" y="1898601"/>
            <a:ext cx="5493380" cy="923330"/>
          </a:xfrm>
          <a:prstGeom prst="rect">
            <a:avLst/>
          </a:prstGeom>
          <a:noFill/>
        </p:spPr>
        <p:txBody>
          <a:bodyPr wrap="square" rtlCol="0">
            <a:spAutoFit/>
          </a:bodyPr>
          <a:lstStyle/>
          <a:p>
            <a:r>
              <a:rPr lang="zh-CN" altLang="en-US" dirty="0"/>
              <a:t>中国科技馆是我国唯一的国家级综合性科技馆，是实施科教兴国战略、人才强国战略和创新驱动发展战略， 提高全民科学素质的大型科普基础设施。</a:t>
            </a:r>
          </a:p>
        </p:txBody>
      </p:sp>
      <p:sp>
        <p:nvSpPr>
          <p:cNvPr id="6" name="文本框 5"/>
          <p:cNvSpPr txBox="1"/>
          <p:nvPr/>
        </p:nvSpPr>
        <p:spPr>
          <a:xfrm>
            <a:off x="5954070" y="3830154"/>
            <a:ext cx="5563181" cy="923330"/>
          </a:xfrm>
          <a:prstGeom prst="rect">
            <a:avLst/>
          </a:prstGeom>
          <a:noFill/>
        </p:spPr>
        <p:txBody>
          <a:bodyPr wrap="square" rtlCol="0">
            <a:spAutoFit/>
          </a:bodyPr>
          <a:lstStyle/>
          <a:p>
            <a:r>
              <a:rPr lang="zh-CN" altLang="en-US" dirty="0"/>
              <a:t>中国科技馆以科学教育为主要功能，通过</a:t>
            </a:r>
            <a:r>
              <a:rPr lang="zh-CN" altLang="en-US" dirty="0">
                <a:solidFill>
                  <a:srgbClr val="FF0000"/>
                </a:solidFill>
              </a:rPr>
              <a:t>科学性、知识性、互动性相结合的展览展品</a:t>
            </a:r>
            <a:r>
              <a:rPr lang="zh-CN" altLang="en-US" dirty="0"/>
              <a:t>和</a:t>
            </a:r>
            <a:r>
              <a:rPr lang="zh-CN" altLang="en-US" dirty="0">
                <a:solidFill>
                  <a:srgbClr val="FF0000"/>
                </a:solidFill>
              </a:rPr>
              <a:t>参与体验式的教育活动</a:t>
            </a:r>
            <a:r>
              <a:rPr lang="zh-CN" altLang="en-US" dirty="0"/>
              <a:t>，反映科学原理及技术应用，鼓励公众探索实践</a:t>
            </a:r>
            <a:r>
              <a:rPr lang="zh-CN" altLang="en-US" dirty="0" smtClean="0"/>
              <a:t>，</a:t>
            </a:r>
            <a:endParaRPr lang="zh-CN" altLang="en-US" dirty="0"/>
          </a:p>
        </p:txBody>
      </p:sp>
    </p:spTree>
    <p:extLst>
      <p:ext uri="{BB962C8B-B14F-4D97-AF65-F5344CB8AC3E}">
        <p14:creationId xmlns:p14="http://schemas.microsoft.com/office/powerpoint/2010/main" val="649203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36482" y="1168887"/>
            <a:ext cx="8048625" cy="3289287"/>
          </a:xfrm>
          <a:prstGeom prst="rect">
            <a:avLst/>
          </a:prstGeom>
        </p:spPr>
      </p:pic>
      <p:sp>
        <p:nvSpPr>
          <p:cNvPr id="3" name="标题 2"/>
          <p:cNvSpPr>
            <a:spLocks noGrp="1"/>
          </p:cNvSpPr>
          <p:nvPr>
            <p:ph type="title"/>
          </p:nvPr>
        </p:nvSpPr>
        <p:spPr/>
        <p:txBody>
          <a:bodyPr/>
          <a:lstStyle/>
          <a:p>
            <a:r>
              <a:rPr lang="zh-CN" altLang="en-US" dirty="0" smtClean="0"/>
              <a:t>科普基础设施</a:t>
            </a:r>
            <a:r>
              <a:rPr lang="en-US" altLang="zh-CN" dirty="0" smtClean="0"/>
              <a:t>——</a:t>
            </a:r>
            <a:r>
              <a:rPr lang="zh-CN" altLang="en-US" dirty="0" smtClean="0"/>
              <a:t>科普教育基地</a:t>
            </a:r>
            <a:endParaRPr lang="zh-CN" altLang="en-US" dirty="0"/>
          </a:p>
        </p:txBody>
      </p:sp>
      <p:pic>
        <p:nvPicPr>
          <p:cNvPr id="6" name="图片 5"/>
          <p:cNvPicPr>
            <a:picLocks noChangeAspect="1"/>
          </p:cNvPicPr>
          <p:nvPr/>
        </p:nvPicPr>
        <p:blipFill>
          <a:blip r:embed="rId3"/>
          <a:stretch>
            <a:fillRect/>
          </a:stretch>
        </p:blipFill>
        <p:spPr>
          <a:xfrm>
            <a:off x="352142" y="2666186"/>
            <a:ext cx="7902951" cy="2743200"/>
          </a:xfrm>
          <a:prstGeom prst="rect">
            <a:avLst/>
          </a:prstGeom>
        </p:spPr>
      </p:pic>
      <p:pic>
        <p:nvPicPr>
          <p:cNvPr id="5" name="图片 4"/>
          <p:cNvPicPr>
            <a:picLocks noChangeAspect="1"/>
          </p:cNvPicPr>
          <p:nvPr/>
        </p:nvPicPr>
        <p:blipFill rotWithShape="1">
          <a:blip r:embed="rId4"/>
          <a:srcRect l="1135" t="-42692" r="-1135" b="42692"/>
          <a:stretch>
            <a:fillRect/>
          </a:stretch>
        </p:blipFill>
        <p:spPr>
          <a:xfrm>
            <a:off x="3661657" y="1508839"/>
            <a:ext cx="7560924" cy="3382065"/>
          </a:xfrm>
          <a:prstGeom prst="rect">
            <a:avLst/>
          </a:prstGeom>
        </p:spPr>
      </p:pic>
      <p:pic>
        <p:nvPicPr>
          <p:cNvPr id="7" name="图片 6"/>
          <p:cNvPicPr>
            <a:picLocks noChangeAspect="1"/>
          </p:cNvPicPr>
          <p:nvPr/>
        </p:nvPicPr>
        <p:blipFill>
          <a:blip r:embed="rId5"/>
          <a:stretch>
            <a:fillRect/>
          </a:stretch>
        </p:blipFill>
        <p:spPr>
          <a:xfrm>
            <a:off x="375510" y="4890904"/>
            <a:ext cx="7902951" cy="1400175"/>
          </a:xfrm>
          <a:prstGeom prst="rect">
            <a:avLst/>
          </a:prstGeom>
        </p:spPr>
      </p:pic>
    </p:spTree>
    <p:extLst>
      <p:ext uri="{BB962C8B-B14F-4D97-AF65-F5344CB8AC3E}">
        <p14:creationId xmlns:p14="http://schemas.microsoft.com/office/powerpoint/2010/main" val="932198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18334" y="1866141"/>
            <a:ext cx="5966070" cy="3738921"/>
          </a:xfrm>
          <a:prstGeom prst="rect">
            <a:avLst/>
          </a:prstGeom>
        </p:spPr>
      </p:pic>
      <p:sp>
        <p:nvSpPr>
          <p:cNvPr id="3" name="标题 2"/>
          <p:cNvSpPr>
            <a:spLocks noGrp="1"/>
          </p:cNvSpPr>
          <p:nvPr>
            <p:ph type="title"/>
          </p:nvPr>
        </p:nvSpPr>
        <p:spPr/>
        <p:txBody>
          <a:bodyPr/>
          <a:lstStyle/>
          <a:p>
            <a:r>
              <a:rPr lang="zh-CN" altLang="en-US" dirty="0" smtClean="0"/>
              <a:t>科普企业</a:t>
            </a:r>
            <a:endParaRPr lang="zh-CN" altLang="en-US" dirty="0"/>
          </a:p>
        </p:txBody>
      </p:sp>
      <p:pic>
        <p:nvPicPr>
          <p:cNvPr id="5" name="图片 4"/>
          <p:cNvPicPr>
            <a:picLocks noChangeAspect="1"/>
          </p:cNvPicPr>
          <p:nvPr/>
        </p:nvPicPr>
        <p:blipFill>
          <a:blip r:embed="rId3"/>
          <a:stretch>
            <a:fillRect/>
          </a:stretch>
        </p:blipFill>
        <p:spPr>
          <a:xfrm>
            <a:off x="118335" y="1021543"/>
            <a:ext cx="5966070" cy="899784"/>
          </a:xfrm>
          <a:prstGeom prst="rect">
            <a:avLst/>
          </a:prstGeom>
        </p:spPr>
      </p:pic>
      <p:pic>
        <p:nvPicPr>
          <p:cNvPr id="6" name="图片 5"/>
          <p:cNvPicPr>
            <a:picLocks noChangeAspect="1"/>
          </p:cNvPicPr>
          <p:nvPr/>
        </p:nvPicPr>
        <p:blipFill>
          <a:blip r:embed="rId4"/>
          <a:stretch>
            <a:fillRect/>
          </a:stretch>
        </p:blipFill>
        <p:spPr>
          <a:xfrm>
            <a:off x="6414761" y="1173199"/>
            <a:ext cx="5276996" cy="541285"/>
          </a:xfrm>
          <a:prstGeom prst="rect">
            <a:avLst/>
          </a:prstGeom>
        </p:spPr>
      </p:pic>
      <p:pic>
        <p:nvPicPr>
          <p:cNvPr id="7" name="图片 6"/>
          <p:cNvPicPr>
            <a:picLocks noChangeAspect="1"/>
          </p:cNvPicPr>
          <p:nvPr/>
        </p:nvPicPr>
        <p:blipFill>
          <a:blip r:embed="rId5"/>
          <a:stretch>
            <a:fillRect/>
          </a:stretch>
        </p:blipFill>
        <p:spPr>
          <a:xfrm>
            <a:off x="6330998" y="2109024"/>
            <a:ext cx="4518885" cy="3356435"/>
          </a:xfrm>
          <a:prstGeom prst="rect">
            <a:avLst/>
          </a:prstGeom>
        </p:spPr>
      </p:pic>
      <p:sp>
        <p:nvSpPr>
          <p:cNvPr id="2" name="矩形 1"/>
          <p:cNvSpPr/>
          <p:nvPr/>
        </p:nvSpPr>
        <p:spPr>
          <a:xfrm>
            <a:off x="2957259" y="5762056"/>
            <a:ext cx="6825096" cy="646331"/>
          </a:xfrm>
          <a:prstGeom prst="rect">
            <a:avLst/>
          </a:prstGeom>
        </p:spPr>
        <p:txBody>
          <a:bodyPr wrap="square">
            <a:spAutoFit/>
          </a:bodyPr>
          <a:lstStyle/>
          <a:p>
            <a:r>
              <a:rPr lang="zh-CN" altLang="en-US" dirty="0" smtClean="0">
                <a:solidFill>
                  <a:schemeClr val="accent3"/>
                </a:solidFill>
              </a:rPr>
              <a:t>企业</a:t>
            </a:r>
            <a:r>
              <a:rPr lang="zh-CN" altLang="en-US" dirty="0">
                <a:solidFill>
                  <a:schemeClr val="accent3"/>
                </a:solidFill>
              </a:rPr>
              <a:t>开始成为科普的重要力量，如何通过政企联合更好地提高科学普及度，成为一件值得深刻思考的事情。</a:t>
            </a:r>
          </a:p>
        </p:txBody>
      </p:sp>
    </p:spTree>
    <p:extLst>
      <p:ext uri="{BB962C8B-B14F-4D97-AF65-F5344CB8AC3E}">
        <p14:creationId xmlns:p14="http://schemas.microsoft.com/office/powerpoint/2010/main" val="37466414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b751056-6b97-492c-b763-340acee7e99d"/>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4459</Words>
  <Application>Microsoft Office PowerPoint</Application>
  <PresentationFormat>宽屏</PresentationFormat>
  <Paragraphs>279</Paragraphs>
  <Slides>47</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等线</vt:lpstr>
      <vt:lpstr>黑体</vt:lpstr>
      <vt:lpstr>楷体</vt:lpstr>
      <vt:lpstr>宋体</vt:lpstr>
      <vt:lpstr>微软雅黑</vt:lpstr>
      <vt:lpstr>Arial</vt:lpstr>
      <vt:lpstr>Calibri</vt:lpstr>
      <vt:lpstr>Wingdings</vt:lpstr>
      <vt:lpstr>主题5</vt:lpstr>
      <vt:lpstr>《科学技术普及法》相关问题探讨</vt:lpstr>
      <vt:lpstr>接下来四次课的安排</vt:lpstr>
      <vt:lpstr>PowerPoint 演示文稿</vt:lpstr>
      <vt:lpstr>引言：关于科普的直观概览</vt:lpstr>
      <vt:lpstr>科普活动</vt:lpstr>
      <vt:lpstr>科普活动</vt:lpstr>
      <vt:lpstr>科普基础设施——科技馆</vt:lpstr>
      <vt:lpstr>科普基础设施——科普教育基地</vt:lpstr>
      <vt:lpstr>科普企业</vt:lpstr>
      <vt:lpstr>科普的作用</vt:lpstr>
      <vt:lpstr>PowerPoint 演示文稿</vt:lpstr>
      <vt:lpstr>一、“科普” 的概念</vt:lpstr>
      <vt:lpstr>“科普”对概念的界定—学者的界定</vt:lpstr>
      <vt:lpstr>界定“科普”概念的思考点</vt:lpstr>
      <vt:lpstr>与“科普”概念有关的问题</vt:lpstr>
      <vt:lpstr>科普工作涉及到的三类主体：</vt:lpstr>
      <vt:lpstr>科普法律关系探究 </vt:lpstr>
      <vt:lpstr>PowerPoint 演示文稿</vt:lpstr>
      <vt:lpstr>科技普及相关法律法规、政策</vt:lpstr>
      <vt:lpstr>科技普及法的作用 </vt:lpstr>
      <vt:lpstr>《科学技术进步法》中涉及的“科学技术普及”内容</vt:lpstr>
      <vt:lpstr>   《科学技术普及法》的法律地位及作用</vt:lpstr>
      <vt:lpstr>科技普及相关法律法规、政策</vt:lpstr>
      <vt:lpstr>科技普及相关法律法规、政策</vt:lpstr>
      <vt:lpstr>科技普及相关法律法规、政策</vt:lpstr>
      <vt:lpstr>科技普及相关法律法规、政策</vt:lpstr>
      <vt:lpstr>科技普及法发挥的作用</vt:lpstr>
      <vt:lpstr>PowerPoint 演示文稿</vt:lpstr>
      <vt:lpstr>中国公民科学素质水平发展状况</vt:lpstr>
      <vt:lpstr>各地区公民科学素质水平发展状况</vt:lpstr>
      <vt:lpstr>2017年科普经费筹集额构成</vt:lpstr>
      <vt:lpstr>2017年科普产业营业额构成</vt:lpstr>
      <vt:lpstr>我国各地区公民科学素质水平发展状况</vt:lpstr>
      <vt:lpstr>我国各地区公民科学素质水平发展状况</vt:lpstr>
      <vt:lpstr>不同文化程度公民的科学素质发展状况</vt:lpstr>
      <vt:lpstr>不同文化程度公民的科学素质发展状况分析</vt:lpstr>
      <vt:lpstr>不同年龄公民的科学素质发展状况</vt:lpstr>
      <vt:lpstr>不同年龄公民的科学素质发展状况分析</vt:lpstr>
      <vt:lpstr>PowerPoint 演示文稿</vt:lpstr>
      <vt:lpstr>科技普及法存在的问题</vt:lpstr>
      <vt:lpstr>科技普及法存在的问题</vt:lpstr>
      <vt:lpstr>科技普及法存在的问题</vt:lpstr>
      <vt:lpstr>对科技普及法完善的建议</vt:lpstr>
      <vt:lpstr>对科技普及法完善的建议</vt:lpstr>
      <vt:lpstr>参考文献</vt:lpstr>
      <vt:lpstr>讲义资料引用及鸣谢：</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2019-06-10T02:11:00Z</dcterms:created>
  <dcterms:modified xsi:type="dcterms:W3CDTF">2021-12-10T03:12:34Z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